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a8e5abbd48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a8e5abbd48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a8e5abbd48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a8e5abbd48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a92d25c64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a92d25c64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a8e5abbd48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a8e5abbd48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a8e5abbd48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a8e5abbd48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a92d25c641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a92d25c641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a92d25c641_4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3a92d25c641_4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a92d25c641_4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a92d25c641_4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a92d25c641_4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3a92d25c641_4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a92d25c641_4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a92d25c641_4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9bacfd10b8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9bacfd10b8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a92d25c641_4_2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a92d25c641_4_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a92d25c641_4_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a92d25c641_4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a92d25c641_4_3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a92d25c641_4_3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a92d25c641_4_3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a92d25c641_4_3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3a92d25c641_4_4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3a92d25c641_4_4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a92d25c641_4_4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a92d25c641_4_4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a92d25c641_4_5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a92d25c641_4_5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a92d25c641_4_5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3a92d25c641_4_5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Probably is not the reason for the performance invariability hence we check different matrices such as demand mpki and prefetch accuracy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a92d25c641_5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3a92d25c641_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9bbd122bb3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39bbd122bb3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9bbd122bb3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39bbd122bb3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a843466825_2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a843466825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42900" lvl="0" marL="457200" rtl="0" algn="just">
              <a:spcBef>
                <a:spcPts val="0"/>
              </a:spcBef>
              <a:spcAft>
                <a:spcPts val="0"/>
              </a:spcAft>
              <a:buClr>
                <a:schemeClr val="dk1"/>
              </a:buClr>
              <a:buSzPts val="1800"/>
              <a:buChar char="➢"/>
            </a:pPr>
            <a:r>
              <a:rPr lang="en" sz="1800">
                <a:solidFill>
                  <a:schemeClr val="dk1"/>
                </a:solidFill>
              </a:rPr>
              <a:t>We observe performance improvement across most of the traces in the presence of Prefetching  but we dont know that these performance improvement is it because of Rep. policy or prefetcher or both </a:t>
            </a:r>
            <a:endParaRPr sz="1800">
              <a:solidFill>
                <a:schemeClr val="dk1"/>
              </a:solidFill>
            </a:endParaRPr>
          </a:p>
          <a:p>
            <a:pPr indent="0" lvl="0" marL="457200" rtl="0" algn="l">
              <a:spcBef>
                <a:spcPts val="0"/>
              </a:spcBef>
              <a:spcAft>
                <a:spcPts val="0"/>
              </a:spcAft>
              <a:buClr>
                <a:schemeClr val="dk1"/>
              </a:buClr>
              <a:buSzPts val="1100"/>
              <a:buFont typeface="Arial"/>
              <a:buNone/>
            </a:pPr>
            <a:r>
              <a:t/>
            </a:r>
            <a:endParaRPr sz="1800">
              <a:solidFill>
                <a:schemeClr val="dk1"/>
              </a:solidFill>
            </a:endParaRPr>
          </a:p>
          <a:p>
            <a:pPr indent="0" lvl="0" marL="0" rtl="0" algn="l">
              <a:spcBef>
                <a:spcPts val="0"/>
              </a:spcBef>
              <a:spcAft>
                <a:spcPts val="0"/>
              </a:spcAft>
              <a:buClr>
                <a:schemeClr val="dk1"/>
              </a:buClr>
              <a:buSzPts val="1100"/>
              <a:buFont typeface="Arial"/>
              <a:buNone/>
            </a:pPr>
            <a:r>
              <a:t/>
            </a:r>
            <a:endParaRPr sz="1800">
              <a:solidFill>
                <a:schemeClr val="dk1"/>
              </a:solidFill>
            </a:endParaRPr>
          </a:p>
          <a:p>
            <a:pPr indent="0" lvl="0" marL="457200" rtl="0" algn="l">
              <a:spcBef>
                <a:spcPts val="0"/>
              </a:spcBef>
              <a:spcAft>
                <a:spcPts val="0"/>
              </a:spcAft>
              <a:buClr>
                <a:schemeClr val="dk1"/>
              </a:buClr>
              <a:buSzPts val="1100"/>
              <a:buFont typeface="Arial"/>
              <a:buNone/>
            </a:pPr>
            <a:r>
              <a:t/>
            </a:r>
            <a:endParaRPr sz="18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a84b918f7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a84b918f7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9b46a08ba5_1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9b46a08ba5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Probably is not the reason for the performance invariability hence we check different matrices such as demand mpki and prefetch accuracy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a8e5abbd48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a8e5abbd48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a8e5abbd48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a8e5abbd48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a92d25c641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a92d25c641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25m2133@iitb.ac.in" TargetMode="External"/><Relationship Id="rId4" Type="http://schemas.openxmlformats.org/officeDocument/2006/relationships/hyperlink" Target="mailto:25m2137@iitb.ac.in" TargetMode="External"/><Relationship Id="rId5" Type="http://schemas.openxmlformats.org/officeDocument/2006/relationships/hyperlink" Target="mailto:25m2112@iitb.ac.in"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6.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5.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1.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hyperlink" Target="https://github.com/Striender/CS683_Course_Project.gi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8.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2381000"/>
            <a:ext cx="8520600" cy="2052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2500">
                <a:latin typeface="Times New Roman"/>
                <a:ea typeface="Times New Roman"/>
                <a:cs typeface="Times New Roman"/>
                <a:sym typeface="Times New Roman"/>
              </a:rPr>
              <a:t>CS-683 Checkpoint 2 Presentation</a:t>
            </a:r>
            <a:endParaRPr sz="2500">
              <a:latin typeface="Times New Roman"/>
              <a:ea typeface="Times New Roman"/>
              <a:cs typeface="Times New Roman"/>
              <a:sym typeface="Times New Roman"/>
            </a:endParaRPr>
          </a:p>
          <a:p>
            <a:pPr indent="0" lvl="0" marL="0" rtl="0" algn="ctr">
              <a:spcBef>
                <a:spcPts val="0"/>
              </a:spcBef>
              <a:spcAft>
                <a:spcPts val="0"/>
              </a:spcAft>
              <a:buNone/>
            </a:pPr>
            <a:br>
              <a:rPr lang="en" sz="2500"/>
            </a:br>
            <a:br>
              <a:rPr lang="en" sz="2500">
                <a:solidFill>
                  <a:srgbClr val="674EA7"/>
                </a:solidFill>
              </a:rPr>
            </a:br>
            <a:r>
              <a:rPr b="1" lang="en" sz="2611">
                <a:solidFill>
                  <a:srgbClr val="0B5394"/>
                </a:solidFill>
                <a:latin typeface="Times New Roman"/>
                <a:ea typeface="Times New Roman"/>
                <a:cs typeface="Times New Roman"/>
                <a:sym typeface="Times New Roman"/>
              </a:rPr>
              <a:t>Understanding Interaction between</a:t>
            </a:r>
            <a:endParaRPr b="1" sz="2611">
              <a:solidFill>
                <a:srgbClr val="0B5394"/>
              </a:solidFill>
              <a:latin typeface="Times New Roman"/>
              <a:ea typeface="Times New Roman"/>
              <a:cs typeface="Times New Roman"/>
              <a:sym typeface="Times New Roman"/>
            </a:endParaRPr>
          </a:p>
          <a:p>
            <a:pPr indent="0" lvl="0" marL="0" rtl="0" algn="ctr">
              <a:spcBef>
                <a:spcPts val="0"/>
              </a:spcBef>
              <a:spcAft>
                <a:spcPts val="0"/>
              </a:spcAft>
              <a:buClr>
                <a:schemeClr val="dk1"/>
              </a:buClr>
              <a:buSzPct val="42127"/>
              <a:buFont typeface="Arial"/>
              <a:buNone/>
            </a:pPr>
            <a:r>
              <a:rPr b="1" lang="en" sz="2611">
                <a:solidFill>
                  <a:srgbClr val="0B5394"/>
                </a:solidFill>
                <a:latin typeface="Times New Roman"/>
                <a:ea typeface="Times New Roman"/>
                <a:cs typeface="Times New Roman"/>
                <a:sym typeface="Times New Roman"/>
              </a:rPr>
              <a:t>Cache Replacement Policy and</a:t>
            </a:r>
            <a:endParaRPr b="1" sz="2611">
              <a:solidFill>
                <a:srgbClr val="0B5394"/>
              </a:solidFill>
              <a:latin typeface="Times New Roman"/>
              <a:ea typeface="Times New Roman"/>
              <a:cs typeface="Times New Roman"/>
              <a:sym typeface="Times New Roman"/>
            </a:endParaRPr>
          </a:p>
          <a:p>
            <a:pPr indent="0" lvl="0" marL="0" rtl="0" algn="ctr">
              <a:spcBef>
                <a:spcPts val="0"/>
              </a:spcBef>
              <a:spcAft>
                <a:spcPts val="0"/>
              </a:spcAft>
              <a:buNone/>
            </a:pPr>
            <a:r>
              <a:rPr b="1" lang="en" sz="2611">
                <a:solidFill>
                  <a:srgbClr val="0B5394"/>
                </a:solidFill>
                <a:latin typeface="Times New Roman"/>
                <a:ea typeface="Times New Roman"/>
                <a:cs typeface="Times New Roman"/>
                <a:sym typeface="Times New Roman"/>
              </a:rPr>
              <a:t>Hardware Data Prefetcher</a:t>
            </a:r>
            <a:endParaRPr b="1" sz="2611">
              <a:solidFill>
                <a:srgbClr val="0B5394"/>
              </a:solidFill>
              <a:latin typeface="Times New Roman"/>
              <a:ea typeface="Times New Roman"/>
              <a:cs typeface="Times New Roman"/>
              <a:sym typeface="Times New Roman"/>
            </a:endParaRPr>
          </a:p>
          <a:p>
            <a:pPr indent="0" lvl="0" marL="0" rtl="0" algn="l">
              <a:spcBef>
                <a:spcPts val="0"/>
              </a:spcBef>
              <a:spcAft>
                <a:spcPts val="0"/>
              </a:spcAft>
              <a:buNone/>
            </a:pPr>
            <a:r>
              <a:t/>
            </a:r>
            <a:endParaRPr sz="2500">
              <a:solidFill>
                <a:srgbClr val="0B5394"/>
              </a:solidFill>
            </a:endParaRPr>
          </a:p>
          <a:p>
            <a:pPr indent="0" lvl="0" marL="0" rtl="0" algn="ctr">
              <a:spcBef>
                <a:spcPts val="0"/>
              </a:spcBef>
              <a:spcAft>
                <a:spcPts val="0"/>
              </a:spcAft>
              <a:buNone/>
            </a:pPr>
            <a:r>
              <a:t/>
            </a:r>
            <a:endParaRPr sz="2500">
              <a:latin typeface="Times New Roman"/>
              <a:ea typeface="Times New Roman"/>
              <a:cs typeface="Times New Roman"/>
              <a:sym typeface="Times New Roman"/>
            </a:endParaRPr>
          </a:p>
          <a:p>
            <a:pPr indent="0" lvl="0" marL="0" rtl="0" algn="ctr">
              <a:spcBef>
                <a:spcPts val="0"/>
              </a:spcBef>
              <a:spcAft>
                <a:spcPts val="0"/>
              </a:spcAft>
              <a:buClr>
                <a:schemeClr val="dk1"/>
              </a:buClr>
              <a:buSzPct val="44000"/>
              <a:buFont typeface="Arial"/>
              <a:buNone/>
            </a:pPr>
            <a:r>
              <a:rPr lang="en" sz="2500">
                <a:latin typeface="Times New Roman"/>
                <a:ea typeface="Times New Roman"/>
                <a:cs typeface="Times New Roman"/>
                <a:sym typeface="Times New Roman"/>
              </a:rPr>
              <a:t>Team ALU</a:t>
            </a:r>
            <a:endParaRPr sz="2500"/>
          </a:p>
          <a:p>
            <a:pPr indent="0" lvl="0" marL="0" rtl="0" algn="ctr">
              <a:spcBef>
                <a:spcPts val="0"/>
              </a:spcBef>
              <a:spcAft>
                <a:spcPts val="0"/>
              </a:spcAft>
              <a:buNone/>
            </a:pPr>
            <a:r>
              <a:rPr lang="en" sz="2500">
                <a:latin typeface="Times New Roman"/>
                <a:ea typeface="Times New Roman"/>
                <a:cs typeface="Times New Roman"/>
                <a:sym typeface="Times New Roman"/>
              </a:rPr>
              <a:t>Neeraj Patel, Shivam Singh, Iqbaal</a:t>
            </a:r>
            <a:endParaRPr sz="2500">
              <a:latin typeface="Times New Roman"/>
              <a:ea typeface="Times New Roman"/>
              <a:cs typeface="Times New Roman"/>
              <a:sym typeface="Times New Roman"/>
            </a:endParaRPr>
          </a:p>
          <a:p>
            <a:pPr indent="0" lvl="0" marL="0" rtl="0" algn="ctr">
              <a:spcBef>
                <a:spcPts val="0"/>
              </a:spcBef>
              <a:spcAft>
                <a:spcPts val="0"/>
              </a:spcAft>
              <a:buNone/>
            </a:pPr>
            <a:r>
              <a:rPr lang="en" sz="2500">
                <a:solidFill>
                  <a:srgbClr val="000000"/>
                </a:solidFill>
                <a:uFill>
                  <a:noFill/>
                </a:uFill>
                <a:latin typeface="Times New Roman"/>
                <a:ea typeface="Times New Roman"/>
                <a:cs typeface="Times New Roman"/>
                <a:sym typeface="Times New Roman"/>
                <a:hlinkClick r:id="rId3">
                  <a:extLst>
                    <a:ext uri="{A12FA001-AC4F-418D-AE19-62706E023703}">
                      <ahyp:hlinkClr val="tx"/>
                    </a:ext>
                  </a:extLst>
                </a:hlinkClick>
              </a:rPr>
              <a:t>25m2133@iitb.ac.in</a:t>
            </a:r>
            <a:r>
              <a:rPr lang="en" sz="2500">
                <a:latin typeface="Times New Roman"/>
                <a:ea typeface="Times New Roman"/>
                <a:cs typeface="Times New Roman"/>
                <a:sym typeface="Times New Roman"/>
              </a:rPr>
              <a:t>, </a:t>
            </a:r>
            <a:r>
              <a:rPr lang="en" sz="2500">
                <a:solidFill>
                  <a:srgbClr val="000000"/>
                </a:solidFill>
                <a:uFill>
                  <a:noFill/>
                </a:uFill>
                <a:latin typeface="Times New Roman"/>
                <a:ea typeface="Times New Roman"/>
                <a:cs typeface="Times New Roman"/>
                <a:sym typeface="Times New Roman"/>
                <a:hlinkClick r:id="rId4">
                  <a:extLst>
                    <a:ext uri="{A12FA001-AC4F-418D-AE19-62706E023703}">
                      <ahyp:hlinkClr val="tx"/>
                    </a:ext>
                  </a:extLst>
                </a:hlinkClick>
              </a:rPr>
              <a:t>25m2137@iitb.ac.in</a:t>
            </a:r>
            <a:r>
              <a:rPr lang="en" sz="2500">
                <a:latin typeface="Times New Roman"/>
                <a:ea typeface="Times New Roman"/>
                <a:cs typeface="Times New Roman"/>
                <a:sym typeface="Times New Roman"/>
              </a:rPr>
              <a:t>, </a:t>
            </a:r>
            <a:r>
              <a:rPr lang="en" sz="2500">
                <a:uFill>
                  <a:noFill/>
                </a:uFill>
                <a:latin typeface="Times New Roman"/>
                <a:ea typeface="Times New Roman"/>
                <a:cs typeface="Times New Roman"/>
                <a:sym typeface="Times New Roman"/>
                <a:hlinkClick r:id="rId5"/>
              </a:rPr>
              <a:t>25m2112@iitb.ac.in</a:t>
            </a:r>
            <a:r>
              <a:rPr lang="en" sz="2500">
                <a:latin typeface="Times New Roman"/>
                <a:ea typeface="Times New Roman"/>
                <a:cs typeface="Times New Roman"/>
                <a:sym typeface="Times New Roman"/>
              </a:rPr>
              <a:t> </a:t>
            </a:r>
            <a:endParaRPr sz="2500">
              <a:latin typeface="Times New Roman"/>
              <a:ea typeface="Times New Roman"/>
              <a:cs typeface="Times New Roman"/>
              <a:sym typeface="Times New Roman"/>
            </a:endParaRPr>
          </a:p>
        </p:txBody>
      </p:sp>
      <p:sp>
        <p:nvSpPr>
          <p:cNvPr id="55" name="Google Shape;55;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2"/>
          <p:cNvSpPr txBox="1"/>
          <p:nvPr>
            <p:ph type="title"/>
          </p:nvPr>
        </p:nvSpPr>
        <p:spPr>
          <a:xfrm>
            <a:off x="311700" y="30947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720">
                <a:solidFill>
                  <a:srgbClr val="0B5394"/>
                </a:solidFill>
              </a:rPr>
              <a:t>L2 Demand MPKI </a:t>
            </a:r>
            <a:endParaRPr b="1" sz="2720">
              <a:solidFill>
                <a:srgbClr val="0B5394"/>
              </a:solidFill>
            </a:endParaRPr>
          </a:p>
        </p:txBody>
      </p:sp>
      <p:cxnSp>
        <p:nvCxnSpPr>
          <p:cNvPr id="160" name="Google Shape;160;p22"/>
          <p:cNvCxnSpPr/>
          <p:nvPr/>
        </p:nvCxnSpPr>
        <p:spPr>
          <a:xfrm>
            <a:off x="311700" y="1008666"/>
            <a:ext cx="8302800" cy="0"/>
          </a:xfrm>
          <a:prstGeom prst="straightConnector1">
            <a:avLst/>
          </a:prstGeom>
          <a:noFill/>
          <a:ln cap="flat" cmpd="sng" w="28575">
            <a:solidFill>
              <a:srgbClr val="0B5394"/>
            </a:solidFill>
            <a:prstDash val="solid"/>
            <a:round/>
            <a:headEnd len="med" w="med" type="none"/>
            <a:tailEnd len="med" w="med" type="none"/>
          </a:ln>
        </p:spPr>
      </p:cxnSp>
      <p:sp>
        <p:nvSpPr>
          <p:cNvPr id="161" name="Google Shape;161;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62" name="Google Shape;162;p22"/>
          <p:cNvSpPr/>
          <p:nvPr/>
        </p:nvSpPr>
        <p:spPr>
          <a:xfrm>
            <a:off x="388050" y="1093600"/>
            <a:ext cx="2143200" cy="859800"/>
          </a:xfrm>
          <a:prstGeom prst="rect">
            <a:avLst/>
          </a:prstGeom>
          <a:solidFill>
            <a:srgbClr val="F1F1B7"/>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Replacement policy</a:t>
            </a:r>
            <a:endParaRPr/>
          </a:p>
          <a:p>
            <a:pPr indent="0" lvl="0" marL="0" rtl="0" algn="ctr">
              <a:spcBef>
                <a:spcPts val="0"/>
              </a:spcBef>
              <a:spcAft>
                <a:spcPts val="0"/>
              </a:spcAft>
              <a:buNone/>
            </a:pPr>
            <a:r>
              <a:rPr lang="en"/>
              <a:t>L1D: LRU</a:t>
            </a:r>
            <a:endParaRPr/>
          </a:p>
          <a:p>
            <a:pPr indent="0" lvl="0" marL="0" rtl="0" algn="ctr">
              <a:spcBef>
                <a:spcPts val="0"/>
              </a:spcBef>
              <a:spcAft>
                <a:spcPts val="0"/>
              </a:spcAft>
              <a:buNone/>
            </a:pPr>
            <a:r>
              <a:rPr lang="en"/>
              <a:t>L2: LRU</a:t>
            </a:r>
            <a:endParaRPr/>
          </a:p>
          <a:p>
            <a:pPr indent="0" lvl="0" marL="0" rtl="0" algn="ctr">
              <a:spcBef>
                <a:spcPts val="0"/>
              </a:spcBef>
              <a:spcAft>
                <a:spcPts val="0"/>
              </a:spcAft>
              <a:buNone/>
            </a:pPr>
            <a:r>
              <a:rPr lang="en"/>
              <a:t>LLC: Mockingjay</a:t>
            </a:r>
            <a:endParaRPr/>
          </a:p>
        </p:txBody>
      </p:sp>
      <p:sp>
        <p:nvSpPr>
          <p:cNvPr id="163" name="Google Shape;163;p22"/>
          <p:cNvSpPr/>
          <p:nvPr/>
        </p:nvSpPr>
        <p:spPr>
          <a:xfrm>
            <a:off x="2802650" y="1108717"/>
            <a:ext cx="2143200" cy="859800"/>
          </a:xfrm>
          <a:prstGeom prst="rect">
            <a:avLst/>
          </a:prstGeom>
          <a:solidFill>
            <a:srgbClr val="F1F1B7"/>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Data Prefetcher</a:t>
            </a:r>
            <a:endParaRPr/>
          </a:p>
          <a:p>
            <a:pPr indent="0" lvl="0" marL="0" rtl="0" algn="ctr">
              <a:spcBef>
                <a:spcPts val="0"/>
              </a:spcBef>
              <a:spcAft>
                <a:spcPts val="0"/>
              </a:spcAft>
              <a:buNone/>
            </a:pPr>
            <a:r>
              <a:rPr lang="en"/>
              <a:t>L1D: IPCP</a:t>
            </a:r>
            <a:endParaRPr/>
          </a:p>
          <a:p>
            <a:pPr indent="0" lvl="0" marL="0" rtl="0" algn="ctr">
              <a:spcBef>
                <a:spcPts val="0"/>
              </a:spcBef>
              <a:spcAft>
                <a:spcPts val="0"/>
              </a:spcAft>
              <a:buNone/>
            </a:pPr>
            <a:r>
              <a:rPr lang="en"/>
              <a:t>L2: SPP</a:t>
            </a:r>
            <a:endParaRPr/>
          </a:p>
        </p:txBody>
      </p:sp>
      <p:sp>
        <p:nvSpPr>
          <p:cNvPr id="164" name="Google Shape;164;p22"/>
          <p:cNvSpPr/>
          <p:nvPr/>
        </p:nvSpPr>
        <p:spPr>
          <a:xfrm>
            <a:off x="5349550" y="1135175"/>
            <a:ext cx="3615600" cy="818100"/>
          </a:xfrm>
          <a:prstGeom prst="rect">
            <a:avLst/>
          </a:prstGeom>
          <a:solidFill>
            <a:srgbClr val="F1F1B7"/>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t>Replacement policy + Data Prefetcher</a:t>
            </a:r>
            <a:endParaRPr sz="1300"/>
          </a:p>
          <a:p>
            <a:pPr indent="0" lvl="0" marL="0" rtl="0" algn="ctr">
              <a:spcBef>
                <a:spcPts val="0"/>
              </a:spcBef>
              <a:spcAft>
                <a:spcPts val="0"/>
              </a:spcAft>
              <a:buNone/>
            </a:pPr>
            <a:r>
              <a:rPr lang="en" sz="1300"/>
              <a:t>L1D: IPCP  L2: SPP</a:t>
            </a:r>
            <a:endParaRPr sz="1300"/>
          </a:p>
          <a:p>
            <a:pPr indent="0" lvl="0" marL="0" rtl="0" algn="ctr">
              <a:spcBef>
                <a:spcPts val="0"/>
              </a:spcBef>
              <a:spcAft>
                <a:spcPts val="0"/>
              </a:spcAft>
              <a:buNone/>
            </a:pPr>
            <a:r>
              <a:rPr lang="en" sz="1300"/>
              <a:t>L1D: LRU, L2: LRU</a:t>
            </a:r>
            <a:endParaRPr sz="1300"/>
          </a:p>
          <a:p>
            <a:pPr indent="0" lvl="0" marL="0" rtl="0" algn="ctr">
              <a:spcBef>
                <a:spcPts val="0"/>
              </a:spcBef>
              <a:spcAft>
                <a:spcPts val="0"/>
              </a:spcAft>
              <a:buNone/>
            </a:pPr>
            <a:r>
              <a:rPr lang="en" sz="1300"/>
              <a:t>LLC: Mockingjay</a:t>
            </a:r>
            <a:endParaRPr sz="1300"/>
          </a:p>
        </p:txBody>
      </p:sp>
      <p:grpSp>
        <p:nvGrpSpPr>
          <p:cNvPr id="165" name="Google Shape;165;p22"/>
          <p:cNvGrpSpPr/>
          <p:nvPr/>
        </p:nvGrpSpPr>
        <p:grpSpPr>
          <a:xfrm>
            <a:off x="531201" y="2011735"/>
            <a:ext cx="8167658" cy="2862890"/>
            <a:chOff x="531201" y="2011735"/>
            <a:chExt cx="8167658" cy="2862890"/>
          </a:xfrm>
        </p:grpSpPr>
        <p:pic>
          <p:nvPicPr>
            <p:cNvPr id="166" name="Google Shape;166;p22" title="ReplacementPolicy.1_Prefetcher.1_Replacementpolicy+Prefetcher.1.png"/>
            <p:cNvPicPr preferRelativeResize="0"/>
            <p:nvPr/>
          </p:nvPicPr>
          <p:blipFill>
            <a:blip r:embed="rId3">
              <a:alphaModFix/>
            </a:blip>
            <a:stretch>
              <a:fillRect/>
            </a:stretch>
          </p:blipFill>
          <p:spPr>
            <a:xfrm>
              <a:off x="531201" y="2011735"/>
              <a:ext cx="8167658" cy="2862890"/>
            </a:xfrm>
            <a:prstGeom prst="rect">
              <a:avLst/>
            </a:prstGeom>
            <a:noFill/>
            <a:ln>
              <a:noFill/>
            </a:ln>
          </p:spPr>
        </p:pic>
        <p:pic>
          <p:nvPicPr>
            <p:cNvPr id="167" name="Google Shape;167;p22"/>
            <p:cNvPicPr preferRelativeResize="0"/>
            <p:nvPr/>
          </p:nvPicPr>
          <p:blipFill>
            <a:blip r:embed="rId4">
              <a:alphaModFix/>
            </a:blip>
            <a:stretch>
              <a:fillRect/>
            </a:stretch>
          </p:blipFill>
          <p:spPr>
            <a:xfrm>
              <a:off x="2644226" y="2108425"/>
              <a:ext cx="4586499" cy="230725"/>
            </a:xfrm>
            <a:prstGeom prst="rect">
              <a:avLst/>
            </a:prstGeom>
            <a:noFill/>
            <a:ln>
              <a:noFill/>
            </a:ln>
          </p:spPr>
        </p:pic>
      </p:grpSp>
      <p:grpSp>
        <p:nvGrpSpPr>
          <p:cNvPr id="168" name="Google Shape;168;p22"/>
          <p:cNvGrpSpPr/>
          <p:nvPr/>
        </p:nvGrpSpPr>
        <p:grpSpPr>
          <a:xfrm>
            <a:off x="2772090" y="2311153"/>
            <a:ext cx="4517374" cy="1515360"/>
            <a:chOff x="2531188" y="2323933"/>
            <a:chExt cx="4888404" cy="1574400"/>
          </a:xfrm>
        </p:grpSpPr>
        <p:cxnSp>
          <p:nvCxnSpPr>
            <p:cNvPr id="169" name="Google Shape;169;p22"/>
            <p:cNvCxnSpPr/>
            <p:nvPr/>
          </p:nvCxnSpPr>
          <p:spPr>
            <a:xfrm>
              <a:off x="2531188" y="2323933"/>
              <a:ext cx="13200" cy="1574400"/>
            </a:xfrm>
            <a:prstGeom prst="straightConnector1">
              <a:avLst/>
            </a:prstGeom>
            <a:noFill/>
            <a:ln cap="flat" cmpd="sng" w="18350">
              <a:solidFill>
                <a:schemeClr val="dk2"/>
              </a:solidFill>
              <a:prstDash val="dash"/>
              <a:round/>
              <a:headEnd len="med" w="med" type="none"/>
              <a:tailEnd len="med" w="med" type="none"/>
            </a:ln>
          </p:spPr>
        </p:cxnSp>
        <p:cxnSp>
          <p:nvCxnSpPr>
            <p:cNvPr id="170" name="Google Shape;170;p22"/>
            <p:cNvCxnSpPr/>
            <p:nvPr/>
          </p:nvCxnSpPr>
          <p:spPr>
            <a:xfrm>
              <a:off x="7406392" y="2323933"/>
              <a:ext cx="13200" cy="1574400"/>
            </a:xfrm>
            <a:prstGeom prst="straightConnector1">
              <a:avLst/>
            </a:prstGeom>
            <a:noFill/>
            <a:ln cap="flat" cmpd="sng" w="18350">
              <a:solidFill>
                <a:schemeClr val="dk2"/>
              </a:solidFill>
              <a:prstDash val="dash"/>
              <a:round/>
              <a:headEnd len="med" w="med" type="none"/>
              <a:tailEnd len="med" w="med" type="none"/>
            </a:ln>
          </p:spPr>
        </p:cxn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3"/>
          <p:cNvSpPr txBox="1"/>
          <p:nvPr>
            <p:ph type="title"/>
          </p:nvPr>
        </p:nvSpPr>
        <p:spPr>
          <a:xfrm>
            <a:off x="311700" y="30947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20">
                <a:solidFill>
                  <a:srgbClr val="0B5394"/>
                </a:solidFill>
              </a:rPr>
              <a:t>Prefetch </a:t>
            </a:r>
            <a:r>
              <a:rPr b="1" lang="en" sz="2820">
                <a:solidFill>
                  <a:srgbClr val="0B5394"/>
                </a:solidFill>
              </a:rPr>
              <a:t>Accuracy of L2</a:t>
            </a:r>
            <a:endParaRPr b="1" sz="2920">
              <a:solidFill>
                <a:srgbClr val="0B5394"/>
              </a:solidFill>
            </a:endParaRPr>
          </a:p>
        </p:txBody>
      </p:sp>
      <p:cxnSp>
        <p:nvCxnSpPr>
          <p:cNvPr id="176" name="Google Shape;176;p23"/>
          <p:cNvCxnSpPr/>
          <p:nvPr/>
        </p:nvCxnSpPr>
        <p:spPr>
          <a:xfrm>
            <a:off x="311700" y="1008666"/>
            <a:ext cx="8302800" cy="0"/>
          </a:xfrm>
          <a:prstGeom prst="straightConnector1">
            <a:avLst/>
          </a:prstGeom>
          <a:noFill/>
          <a:ln cap="flat" cmpd="sng" w="28575">
            <a:solidFill>
              <a:srgbClr val="0B5394"/>
            </a:solidFill>
            <a:prstDash val="solid"/>
            <a:round/>
            <a:headEnd len="med" w="med" type="none"/>
            <a:tailEnd len="med" w="med" type="none"/>
          </a:ln>
        </p:spPr>
      </p:cxnSp>
      <p:sp>
        <p:nvSpPr>
          <p:cNvPr id="177" name="Google Shape;177;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178" name="Google Shape;178;p23" title="L2_Prefetcher_Prefetcher+Replacementpolicy.png"/>
          <p:cNvPicPr preferRelativeResize="0"/>
          <p:nvPr/>
        </p:nvPicPr>
        <p:blipFill>
          <a:blip r:embed="rId3">
            <a:alphaModFix/>
          </a:blip>
          <a:stretch>
            <a:fillRect/>
          </a:stretch>
        </p:blipFill>
        <p:spPr>
          <a:xfrm>
            <a:off x="152400" y="1135187"/>
            <a:ext cx="8839200" cy="3098276"/>
          </a:xfrm>
          <a:prstGeom prst="rect">
            <a:avLst/>
          </a:prstGeom>
          <a:noFill/>
          <a:ln>
            <a:noFill/>
          </a:ln>
        </p:spPr>
      </p:pic>
      <p:grpSp>
        <p:nvGrpSpPr>
          <p:cNvPr id="179" name="Google Shape;179;p23"/>
          <p:cNvGrpSpPr/>
          <p:nvPr/>
        </p:nvGrpSpPr>
        <p:grpSpPr>
          <a:xfrm>
            <a:off x="2563276" y="1353514"/>
            <a:ext cx="4874228" cy="1709641"/>
            <a:chOff x="2531188" y="2323933"/>
            <a:chExt cx="4888404" cy="1574400"/>
          </a:xfrm>
        </p:grpSpPr>
        <p:cxnSp>
          <p:nvCxnSpPr>
            <p:cNvPr id="180" name="Google Shape;180;p23"/>
            <p:cNvCxnSpPr/>
            <p:nvPr/>
          </p:nvCxnSpPr>
          <p:spPr>
            <a:xfrm>
              <a:off x="2531188" y="2323933"/>
              <a:ext cx="13200" cy="1574400"/>
            </a:xfrm>
            <a:prstGeom prst="straightConnector1">
              <a:avLst/>
            </a:prstGeom>
            <a:noFill/>
            <a:ln cap="flat" cmpd="sng" w="18350">
              <a:solidFill>
                <a:schemeClr val="dk2"/>
              </a:solidFill>
              <a:prstDash val="dash"/>
              <a:round/>
              <a:headEnd len="med" w="med" type="none"/>
              <a:tailEnd len="med" w="med" type="none"/>
            </a:ln>
          </p:spPr>
        </p:cxnSp>
        <p:cxnSp>
          <p:nvCxnSpPr>
            <p:cNvPr id="181" name="Google Shape;181;p23"/>
            <p:cNvCxnSpPr/>
            <p:nvPr/>
          </p:nvCxnSpPr>
          <p:spPr>
            <a:xfrm>
              <a:off x="7406392" y="2323933"/>
              <a:ext cx="13200" cy="1574400"/>
            </a:xfrm>
            <a:prstGeom prst="straightConnector1">
              <a:avLst/>
            </a:prstGeom>
            <a:noFill/>
            <a:ln cap="flat" cmpd="sng" w="18350">
              <a:solidFill>
                <a:schemeClr val="dk2"/>
              </a:solidFill>
              <a:prstDash val="dash"/>
              <a:round/>
              <a:headEnd len="med" w="med" type="none"/>
              <a:tailEnd len="med" w="med" type="none"/>
            </a:ln>
          </p:spPr>
        </p:cxn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4"/>
          <p:cNvSpPr txBox="1"/>
          <p:nvPr>
            <p:ph type="title"/>
          </p:nvPr>
        </p:nvSpPr>
        <p:spPr>
          <a:xfrm>
            <a:off x="311700" y="30947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990"/>
              <a:buFont typeface="Arial"/>
              <a:buNone/>
            </a:pPr>
            <a:r>
              <a:rPr b="1" lang="en" sz="2820">
                <a:solidFill>
                  <a:srgbClr val="0B5394"/>
                </a:solidFill>
              </a:rPr>
              <a:t>Useless Prefetch per kilo instruction at L2</a:t>
            </a:r>
            <a:endParaRPr b="1" sz="2920">
              <a:solidFill>
                <a:srgbClr val="0B5394"/>
              </a:solidFill>
            </a:endParaRPr>
          </a:p>
          <a:p>
            <a:pPr indent="0" lvl="0" marL="0" rtl="0" algn="l">
              <a:spcBef>
                <a:spcPts val="0"/>
              </a:spcBef>
              <a:spcAft>
                <a:spcPts val="0"/>
              </a:spcAft>
              <a:buSzPts val="990"/>
              <a:buNone/>
            </a:pPr>
            <a:r>
              <a:t/>
            </a:r>
            <a:endParaRPr b="1" sz="2820">
              <a:solidFill>
                <a:srgbClr val="0B5394"/>
              </a:solidFill>
            </a:endParaRPr>
          </a:p>
        </p:txBody>
      </p:sp>
      <p:cxnSp>
        <p:nvCxnSpPr>
          <p:cNvPr id="187" name="Google Shape;187;p24"/>
          <p:cNvCxnSpPr/>
          <p:nvPr/>
        </p:nvCxnSpPr>
        <p:spPr>
          <a:xfrm>
            <a:off x="311700" y="1008666"/>
            <a:ext cx="8302800" cy="0"/>
          </a:xfrm>
          <a:prstGeom prst="straightConnector1">
            <a:avLst/>
          </a:prstGeom>
          <a:noFill/>
          <a:ln cap="flat" cmpd="sng" w="28575">
            <a:solidFill>
              <a:srgbClr val="0B5394"/>
            </a:solidFill>
            <a:prstDash val="solid"/>
            <a:round/>
            <a:headEnd len="med" w="med" type="none"/>
            <a:tailEnd len="med" w="med" type="none"/>
          </a:ln>
        </p:spPr>
      </p:cxnSp>
      <p:sp>
        <p:nvSpPr>
          <p:cNvPr id="188" name="Google Shape;188;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189" name="Google Shape;189;p24" title="useless_l2.png"/>
          <p:cNvPicPr preferRelativeResize="0"/>
          <p:nvPr/>
        </p:nvPicPr>
        <p:blipFill>
          <a:blip r:embed="rId3">
            <a:alphaModFix/>
          </a:blip>
          <a:stretch>
            <a:fillRect/>
          </a:stretch>
        </p:blipFill>
        <p:spPr>
          <a:xfrm>
            <a:off x="152400" y="1034574"/>
            <a:ext cx="8839200" cy="3098276"/>
          </a:xfrm>
          <a:prstGeom prst="rect">
            <a:avLst/>
          </a:prstGeom>
          <a:noFill/>
          <a:ln>
            <a:noFill/>
          </a:ln>
        </p:spPr>
      </p:pic>
      <p:pic>
        <p:nvPicPr>
          <p:cNvPr id="190" name="Google Shape;190;p24"/>
          <p:cNvPicPr preferRelativeResize="0"/>
          <p:nvPr/>
        </p:nvPicPr>
        <p:blipFill>
          <a:blip r:embed="rId4">
            <a:alphaModFix/>
          </a:blip>
          <a:stretch>
            <a:fillRect/>
          </a:stretch>
        </p:blipFill>
        <p:spPr>
          <a:xfrm>
            <a:off x="3109575" y="1135175"/>
            <a:ext cx="3416149" cy="258225"/>
          </a:xfrm>
          <a:prstGeom prst="rect">
            <a:avLst/>
          </a:prstGeom>
          <a:noFill/>
          <a:ln>
            <a:noFill/>
          </a:ln>
        </p:spPr>
      </p:pic>
      <p:grpSp>
        <p:nvGrpSpPr>
          <p:cNvPr id="191" name="Google Shape;191;p24"/>
          <p:cNvGrpSpPr/>
          <p:nvPr/>
        </p:nvGrpSpPr>
        <p:grpSpPr>
          <a:xfrm>
            <a:off x="2676860" y="1396707"/>
            <a:ext cx="4609276" cy="1680829"/>
            <a:chOff x="2531188" y="2323933"/>
            <a:chExt cx="4888404" cy="1574400"/>
          </a:xfrm>
        </p:grpSpPr>
        <p:cxnSp>
          <p:nvCxnSpPr>
            <p:cNvPr id="192" name="Google Shape;192;p24"/>
            <p:cNvCxnSpPr/>
            <p:nvPr/>
          </p:nvCxnSpPr>
          <p:spPr>
            <a:xfrm>
              <a:off x="2531188" y="2323933"/>
              <a:ext cx="13200" cy="1574400"/>
            </a:xfrm>
            <a:prstGeom prst="straightConnector1">
              <a:avLst/>
            </a:prstGeom>
            <a:noFill/>
            <a:ln cap="flat" cmpd="sng" w="18050">
              <a:solidFill>
                <a:schemeClr val="dk2"/>
              </a:solidFill>
              <a:prstDash val="dash"/>
              <a:round/>
              <a:headEnd len="med" w="med" type="none"/>
              <a:tailEnd len="med" w="med" type="none"/>
            </a:ln>
          </p:spPr>
        </p:cxnSp>
        <p:cxnSp>
          <p:nvCxnSpPr>
            <p:cNvPr id="193" name="Google Shape;193;p24"/>
            <p:cNvCxnSpPr/>
            <p:nvPr/>
          </p:nvCxnSpPr>
          <p:spPr>
            <a:xfrm>
              <a:off x="7406392" y="2323933"/>
              <a:ext cx="13200" cy="1574400"/>
            </a:xfrm>
            <a:prstGeom prst="straightConnector1">
              <a:avLst/>
            </a:prstGeom>
            <a:noFill/>
            <a:ln cap="flat" cmpd="sng" w="18050">
              <a:solidFill>
                <a:schemeClr val="dk2"/>
              </a:solidFill>
              <a:prstDash val="dash"/>
              <a:round/>
              <a:headEnd len="med" w="med" type="none"/>
              <a:tailEnd len="med" w="med" type="none"/>
            </a:ln>
          </p:spPr>
        </p:cxn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p25" title="LLC demand MPKI.png"/>
          <p:cNvPicPr preferRelativeResize="0"/>
          <p:nvPr/>
        </p:nvPicPr>
        <p:blipFill>
          <a:blip r:embed="rId3">
            <a:alphaModFix/>
          </a:blip>
          <a:stretch>
            <a:fillRect/>
          </a:stretch>
        </p:blipFill>
        <p:spPr>
          <a:xfrm>
            <a:off x="102300" y="2070750"/>
            <a:ext cx="8730001" cy="2894475"/>
          </a:xfrm>
          <a:prstGeom prst="rect">
            <a:avLst/>
          </a:prstGeom>
          <a:noFill/>
          <a:ln>
            <a:noFill/>
          </a:ln>
        </p:spPr>
      </p:pic>
      <p:sp>
        <p:nvSpPr>
          <p:cNvPr id="199" name="Google Shape;199;p25"/>
          <p:cNvSpPr txBox="1"/>
          <p:nvPr/>
        </p:nvSpPr>
        <p:spPr>
          <a:xfrm>
            <a:off x="1075971" y="2323917"/>
            <a:ext cx="8011200" cy="31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2"/>
                </a:solidFill>
              </a:rPr>
              <a:t>               Positive					   	Neutral	         				         Negative </a:t>
            </a:r>
            <a:endParaRPr sz="1100">
              <a:solidFill>
                <a:schemeClr val="dk2"/>
              </a:solidFill>
            </a:endParaRPr>
          </a:p>
        </p:txBody>
      </p:sp>
      <p:cxnSp>
        <p:nvCxnSpPr>
          <p:cNvPr id="200" name="Google Shape;200;p25"/>
          <p:cNvCxnSpPr/>
          <p:nvPr/>
        </p:nvCxnSpPr>
        <p:spPr>
          <a:xfrm>
            <a:off x="2584104" y="2403308"/>
            <a:ext cx="13200" cy="1653600"/>
          </a:xfrm>
          <a:prstGeom prst="straightConnector1">
            <a:avLst/>
          </a:prstGeom>
          <a:noFill/>
          <a:ln cap="flat" cmpd="sng" w="19050">
            <a:solidFill>
              <a:schemeClr val="dk2"/>
            </a:solidFill>
            <a:prstDash val="dash"/>
            <a:round/>
            <a:headEnd len="med" w="med" type="none"/>
            <a:tailEnd len="med" w="med" type="none"/>
          </a:ln>
        </p:spPr>
      </p:cxnSp>
      <p:cxnSp>
        <p:nvCxnSpPr>
          <p:cNvPr id="201" name="Google Shape;201;p25"/>
          <p:cNvCxnSpPr/>
          <p:nvPr/>
        </p:nvCxnSpPr>
        <p:spPr>
          <a:xfrm>
            <a:off x="7631288" y="2403308"/>
            <a:ext cx="19500" cy="1680000"/>
          </a:xfrm>
          <a:prstGeom prst="straightConnector1">
            <a:avLst/>
          </a:prstGeom>
          <a:noFill/>
          <a:ln cap="flat" cmpd="sng" w="19050">
            <a:solidFill>
              <a:schemeClr val="dk2"/>
            </a:solidFill>
            <a:prstDash val="dash"/>
            <a:round/>
            <a:headEnd len="med" w="med" type="none"/>
            <a:tailEnd len="med" w="med" type="none"/>
          </a:ln>
        </p:spPr>
      </p:cxnSp>
      <p:sp>
        <p:nvSpPr>
          <p:cNvPr id="202" name="Google Shape;202;p25"/>
          <p:cNvSpPr txBox="1"/>
          <p:nvPr>
            <p:ph type="title"/>
          </p:nvPr>
        </p:nvSpPr>
        <p:spPr>
          <a:xfrm>
            <a:off x="311700" y="30947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720">
                <a:solidFill>
                  <a:srgbClr val="0B5394"/>
                </a:solidFill>
              </a:rPr>
              <a:t>LLC Demand MPKI </a:t>
            </a:r>
            <a:endParaRPr b="1" sz="2720">
              <a:solidFill>
                <a:srgbClr val="0B5394"/>
              </a:solidFill>
            </a:endParaRPr>
          </a:p>
        </p:txBody>
      </p:sp>
      <p:cxnSp>
        <p:nvCxnSpPr>
          <p:cNvPr id="203" name="Google Shape;203;p25"/>
          <p:cNvCxnSpPr/>
          <p:nvPr/>
        </p:nvCxnSpPr>
        <p:spPr>
          <a:xfrm>
            <a:off x="311700" y="1008666"/>
            <a:ext cx="8302800" cy="0"/>
          </a:xfrm>
          <a:prstGeom prst="straightConnector1">
            <a:avLst/>
          </a:prstGeom>
          <a:noFill/>
          <a:ln cap="flat" cmpd="sng" w="28575">
            <a:solidFill>
              <a:srgbClr val="0B5394"/>
            </a:solidFill>
            <a:prstDash val="solid"/>
            <a:round/>
            <a:headEnd len="med" w="med" type="none"/>
            <a:tailEnd len="med" w="med" type="none"/>
          </a:ln>
        </p:spPr>
      </p:cxnSp>
      <p:sp>
        <p:nvSpPr>
          <p:cNvPr id="204" name="Google Shape;204;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205" name="Google Shape;205;p25"/>
          <p:cNvSpPr/>
          <p:nvPr/>
        </p:nvSpPr>
        <p:spPr>
          <a:xfrm>
            <a:off x="388050" y="1093600"/>
            <a:ext cx="2143200" cy="859800"/>
          </a:xfrm>
          <a:prstGeom prst="rect">
            <a:avLst/>
          </a:prstGeom>
          <a:solidFill>
            <a:srgbClr val="F1F1B7"/>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Replacement policy</a:t>
            </a:r>
            <a:endParaRPr/>
          </a:p>
          <a:p>
            <a:pPr indent="0" lvl="0" marL="0" rtl="0" algn="ctr">
              <a:spcBef>
                <a:spcPts val="0"/>
              </a:spcBef>
              <a:spcAft>
                <a:spcPts val="0"/>
              </a:spcAft>
              <a:buNone/>
            </a:pPr>
            <a:r>
              <a:rPr lang="en"/>
              <a:t>L1D: LRU</a:t>
            </a:r>
            <a:endParaRPr/>
          </a:p>
          <a:p>
            <a:pPr indent="0" lvl="0" marL="0" rtl="0" algn="ctr">
              <a:spcBef>
                <a:spcPts val="0"/>
              </a:spcBef>
              <a:spcAft>
                <a:spcPts val="0"/>
              </a:spcAft>
              <a:buNone/>
            </a:pPr>
            <a:r>
              <a:rPr lang="en"/>
              <a:t>L2: LRU</a:t>
            </a:r>
            <a:endParaRPr/>
          </a:p>
          <a:p>
            <a:pPr indent="0" lvl="0" marL="0" rtl="0" algn="ctr">
              <a:spcBef>
                <a:spcPts val="0"/>
              </a:spcBef>
              <a:spcAft>
                <a:spcPts val="0"/>
              </a:spcAft>
              <a:buNone/>
            </a:pPr>
            <a:r>
              <a:rPr lang="en"/>
              <a:t>LLC: Mockingjay</a:t>
            </a:r>
            <a:endParaRPr/>
          </a:p>
        </p:txBody>
      </p:sp>
      <p:sp>
        <p:nvSpPr>
          <p:cNvPr id="206" name="Google Shape;206;p25"/>
          <p:cNvSpPr/>
          <p:nvPr/>
        </p:nvSpPr>
        <p:spPr>
          <a:xfrm>
            <a:off x="2802650" y="1108717"/>
            <a:ext cx="2143200" cy="859800"/>
          </a:xfrm>
          <a:prstGeom prst="rect">
            <a:avLst/>
          </a:prstGeom>
          <a:solidFill>
            <a:srgbClr val="F1F1B7"/>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Data Prefetcher</a:t>
            </a:r>
            <a:endParaRPr/>
          </a:p>
          <a:p>
            <a:pPr indent="0" lvl="0" marL="0" rtl="0" algn="ctr">
              <a:spcBef>
                <a:spcPts val="0"/>
              </a:spcBef>
              <a:spcAft>
                <a:spcPts val="0"/>
              </a:spcAft>
              <a:buNone/>
            </a:pPr>
            <a:r>
              <a:rPr lang="en"/>
              <a:t>L1D: IPCP</a:t>
            </a:r>
            <a:endParaRPr/>
          </a:p>
          <a:p>
            <a:pPr indent="0" lvl="0" marL="0" rtl="0" algn="ctr">
              <a:spcBef>
                <a:spcPts val="0"/>
              </a:spcBef>
              <a:spcAft>
                <a:spcPts val="0"/>
              </a:spcAft>
              <a:buNone/>
            </a:pPr>
            <a:r>
              <a:rPr lang="en"/>
              <a:t>L2: SPP</a:t>
            </a:r>
            <a:endParaRPr/>
          </a:p>
        </p:txBody>
      </p:sp>
      <p:sp>
        <p:nvSpPr>
          <p:cNvPr id="207" name="Google Shape;207;p25"/>
          <p:cNvSpPr/>
          <p:nvPr/>
        </p:nvSpPr>
        <p:spPr>
          <a:xfrm>
            <a:off x="5349550" y="1135175"/>
            <a:ext cx="3615600" cy="818100"/>
          </a:xfrm>
          <a:prstGeom prst="rect">
            <a:avLst/>
          </a:prstGeom>
          <a:solidFill>
            <a:srgbClr val="F1F1B7"/>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t>Replacement policy + Data Prefetcher</a:t>
            </a:r>
            <a:endParaRPr sz="1300"/>
          </a:p>
          <a:p>
            <a:pPr indent="0" lvl="0" marL="0" rtl="0" algn="ctr">
              <a:spcBef>
                <a:spcPts val="0"/>
              </a:spcBef>
              <a:spcAft>
                <a:spcPts val="0"/>
              </a:spcAft>
              <a:buNone/>
            </a:pPr>
            <a:r>
              <a:rPr lang="en" sz="1300"/>
              <a:t>L1D: IPCP  L2: SPP</a:t>
            </a:r>
            <a:endParaRPr sz="1300"/>
          </a:p>
          <a:p>
            <a:pPr indent="0" lvl="0" marL="0" rtl="0" algn="ctr">
              <a:spcBef>
                <a:spcPts val="0"/>
              </a:spcBef>
              <a:spcAft>
                <a:spcPts val="0"/>
              </a:spcAft>
              <a:buNone/>
            </a:pPr>
            <a:r>
              <a:rPr lang="en" sz="1300"/>
              <a:t>L1D: LRU, L2: LRU</a:t>
            </a:r>
            <a:endParaRPr sz="1300"/>
          </a:p>
          <a:p>
            <a:pPr indent="0" lvl="0" marL="0" rtl="0" algn="ctr">
              <a:spcBef>
                <a:spcPts val="0"/>
              </a:spcBef>
              <a:spcAft>
                <a:spcPts val="0"/>
              </a:spcAft>
              <a:buNone/>
            </a:pPr>
            <a:r>
              <a:rPr lang="en" sz="1300"/>
              <a:t>LLC: Mockingjay</a:t>
            </a:r>
            <a:endParaRPr sz="13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6"/>
          <p:cNvSpPr txBox="1"/>
          <p:nvPr>
            <p:ph type="title"/>
          </p:nvPr>
        </p:nvSpPr>
        <p:spPr>
          <a:xfrm>
            <a:off x="311700" y="30947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20">
                <a:solidFill>
                  <a:srgbClr val="0B5394"/>
                </a:solidFill>
              </a:rPr>
              <a:t>Prefetch </a:t>
            </a:r>
            <a:r>
              <a:rPr b="1" lang="en" sz="2820">
                <a:solidFill>
                  <a:srgbClr val="0B5394"/>
                </a:solidFill>
              </a:rPr>
              <a:t>Accuracy at LLC </a:t>
            </a:r>
            <a:endParaRPr b="1" sz="2920">
              <a:solidFill>
                <a:srgbClr val="0B5394"/>
              </a:solidFill>
            </a:endParaRPr>
          </a:p>
        </p:txBody>
      </p:sp>
      <p:cxnSp>
        <p:nvCxnSpPr>
          <p:cNvPr id="213" name="Google Shape;213;p26"/>
          <p:cNvCxnSpPr/>
          <p:nvPr/>
        </p:nvCxnSpPr>
        <p:spPr>
          <a:xfrm>
            <a:off x="311700" y="1008666"/>
            <a:ext cx="8302800" cy="0"/>
          </a:xfrm>
          <a:prstGeom prst="straightConnector1">
            <a:avLst/>
          </a:prstGeom>
          <a:noFill/>
          <a:ln cap="flat" cmpd="sng" w="28575">
            <a:solidFill>
              <a:srgbClr val="0B5394"/>
            </a:solidFill>
            <a:prstDash val="solid"/>
            <a:round/>
            <a:headEnd len="med" w="med" type="none"/>
            <a:tailEnd len="med" w="med" type="none"/>
          </a:ln>
        </p:spPr>
      </p:cxnSp>
      <p:sp>
        <p:nvSpPr>
          <p:cNvPr id="214" name="Google Shape;214;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215" name="Google Shape;215;p26" title="LLC_Prefetcher_Prefetcher+Replacementpolicy.png"/>
          <p:cNvPicPr preferRelativeResize="0"/>
          <p:nvPr/>
        </p:nvPicPr>
        <p:blipFill>
          <a:blip r:embed="rId3">
            <a:alphaModFix/>
          </a:blip>
          <a:stretch>
            <a:fillRect/>
          </a:stretch>
        </p:blipFill>
        <p:spPr>
          <a:xfrm>
            <a:off x="152400" y="1219783"/>
            <a:ext cx="8839200" cy="3098276"/>
          </a:xfrm>
          <a:prstGeom prst="rect">
            <a:avLst/>
          </a:prstGeom>
          <a:noFill/>
          <a:ln>
            <a:noFill/>
          </a:ln>
        </p:spPr>
      </p:pic>
      <p:grpSp>
        <p:nvGrpSpPr>
          <p:cNvPr id="216" name="Google Shape;216;p26"/>
          <p:cNvGrpSpPr/>
          <p:nvPr/>
        </p:nvGrpSpPr>
        <p:grpSpPr>
          <a:xfrm>
            <a:off x="2563293" y="1418349"/>
            <a:ext cx="4881560" cy="1709641"/>
            <a:chOff x="2531188" y="2323933"/>
            <a:chExt cx="4888404" cy="1574400"/>
          </a:xfrm>
        </p:grpSpPr>
        <p:cxnSp>
          <p:nvCxnSpPr>
            <p:cNvPr id="217" name="Google Shape;217;p26"/>
            <p:cNvCxnSpPr/>
            <p:nvPr/>
          </p:nvCxnSpPr>
          <p:spPr>
            <a:xfrm>
              <a:off x="2531188" y="2323933"/>
              <a:ext cx="13200" cy="1574400"/>
            </a:xfrm>
            <a:prstGeom prst="straightConnector1">
              <a:avLst/>
            </a:prstGeom>
            <a:noFill/>
            <a:ln cap="flat" cmpd="sng" w="18350">
              <a:solidFill>
                <a:schemeClr val="dk2"/>
              </a:solidFill>
              <a:prstDash val="dash"/>
              <a:round/>
              <a:headEnd len="med" w="med" type="none"/>
              <a:tailEnd len="med" w="med" type="none"/>
            </a:ln>
          </p:spPr>
        </p:cxnSp>
        <p:cxnSp>
          <p:nvCxnSpPr>
            <p:cNvPr id="218" name="Google Shape;218;p26"/>
            <p:cNvCxnSpPr/>
            <p:nvPr/>
          </p:nvCxnSpPr>
          <p:spPr>
            <a:xfrm>
              <a:off x="7406392" y="2323933"/>
              <a:ext cx="13200" cy="1574400"/>
            </a:xfrm>
            <a:prstGeom prst="straightConnector1">
              <a:avLst/>
            </a:prstGeom>
            <a:noFill/>
            <a:ln cap="flat" cmpd="sng" w="18350">
              <a:solidFill>
                <a:schemeClr val="dk2"/>
              </a:solidFill>
              <a:prstDash val="dash"/>
              <a:round/>
              <a:headEnd len="med" w="med" type="none"/>
              <a:tailEnd len="med" w="med" type="none"/>
            </a:ln>
          </p:spPr>
        </p:cxn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27"/>
          <p:cNvSpPr txBox="1"/>
          <p:nvPr>
            <p:ph type="title"/>
          </p:nvPr>
        </p:nvSpPr>
        <p:spPr>
          <a:xfrm>
            <a:off x="311700" y="30947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990"/>
              <a:buFont typeface="Arial"/>
              <a:buNone/>
            </a:pPr>
            <a:r>
              <a:rPr b="1" lang="en" sz="2820">
                <a:solidFill>
                  <a:srgbClr val="0B5394"/>
                </a:solidFill>
              </a:rPr>
              <a:t>Useless Prefetch per kilo instruction at LLC</a:t>
            </a:r>
            <a:endParaRPr b="1" sz="2920">
              <a:solidFill>
                <a:srgbClr val="0B5394"/>
              </a:solidFill>
            </a:endParaRPr>
          </a:p>
          <a:p>
            <a:pPr indent="0" lvl="0" marL="0" rtl="0" algn="l">
              <a:spcBef>
                <a:spcPts val="0"/>
              </a:spcBef>
              <a:spcAft>
                <a:spcPts val="0"/>
              </a:spcAft>
              <a:buSzPts val="990"/>
              <a:buNone/>
            </a:pPr>
            <a:r>
              <a:t/>
            </a:r>
            <a:endParaRPr b="1" sz="2820">
              <a:solidFill>
                <a:srgbClr val="0B5394"/>
              </a:solidFill>
            </a:endParaRPr>
          </a:p>
        </p:txBody>
      </p:sp>
      <p:cxnSp>
        <p:nvCxnSpPr>
          <p:cNvPr id="224" name="Google Shape;224;p27"/>
          <p:cNvCxnSpPr/>
          <p:nvPr/>
        </p:nvCxnSpPr>
        <p:spPr>
          <a:xfrm>
            <a:off x="311700" y="1008666"/>
            <a:ext cx="8302800" cy="0"/>
          </a:xfrm>
          <a:prstGeom prst="straightConnector1">
            <a:avLst/>
          </a:prstGeom>
          <a:noFill/>
          <a:ln cap="flat" cmpd="sng" w="28575">
            <a:solidFill>
              <a:srgbClr val="0B5394"/>
            </a:solidFill>
            <a:prstDash val="solid"/>
            <a:round/>
            <a:headEnd len="med" w="med" type="none"/>
            <a:tailEnd len="med" w="med" type="none"/>
          </a:ln>
        </p:spPr>
      </p:cxnSp>
      <p:sp>
        <p:nvSpPr>
          <p:cNvPr id="225" name="Google Shape;225;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grpSp>
        <p:nvGrpSpPr>
          <p:cNvPr id="226" name="Google Shape;226;p27"/>
          <p:cNvGrpSpPr/>
          <p:nvPr/>
        </p:nvGrpSpPr>
        <p:grpSpPr>
          <a:xfrm>
            <a:off x="152400" y="1170826"/>
            <a:ext cx="8839200" cy="3098276"/>
            <a:chOff x="152400" y="1170826"/>
            <a:chExt cx="8839200" cy="3098276"/>
          </a:xfrm>
        </p:grpSpPr>
        <p:pic>
          <p:nvPicPr>
            <p:cNvPr id="227" name="Google Shape;227;p27" title="useless_llc.png"/>
            <p:cNvPicPr preferRelativeResize="0"/>
            <p:nvPr/>
          </p:nvPicPr>
          <p:blipFill>
            <a:blip r:embed="rId3">
              <a:alphaModFix/>
            </a:blip>
            <a:stretch>
              <a:fillRect/>
            </a:stretch>
          </p:blipFill>
          <p:spPr>
            <a:xfrm>
              <a:off x="152400" y="1170826"/>
              <a:ext cx="8839200" cy="3098276"/>
            </a:xfrm>
            <a:prstGeom prst="rect">
              <a:avLst/>
            </a:prstGeom>
            <a:noFill/>
            <a:ln>
              <a:noFill/>
            </a:ln>
          </p:spPr>
        </p:pic>
        <p:pic>
          <p:nvPicPr>
            <p:cNvPr id="228" name="Google Shape;228;p27"/>
            <p:cNvPicPr preferRelativeResize="0"/>
            <p:nvPr/>
          </p:nvPicPr>
          <p:blipFill>
            <a:blip r:embed="rId4">
              <a:alphaModFix/>
            </a:blip>
            <a:stretch>
              <a:fillRect/>
            </a:stretch>
          </p:blipFill>
          <p:spPr>
            <a:xfrm>
              <a:off x="3097972" y="1245026"/>
              <a:ext cx="3414475" cy="258125"/>
            </a:xfrm>
            <a:prstGeom prst="rect">
              <a:avLst/>
            </a:prstGeom>
            <a:noFill/>
            <a:ln>
              <a:noFill/>
            </a:ln>
          </p:spPr>
        </p:pic>
      </p:grpSp>
      <p:grpSp>
        <p:nvGrpSpPr>
          <p:cNvPr id="229" name="Google Shape;229;p27"/>
          <p:cNvGrpSpPr/>
          <p:nvPr/>
        </p:nvGrpSpPr>
        <p:grpSpPr>
          <a:xfrm>
            <a:off x="2591956" y="1562317"/>
            <a:ext cx="4845386" cy="1500718"/>
            <a:chOff x="2531188" y="2323933"/>
            <a:chExt cx="4888404" cy="1574400"/>
          </a:xfrm>
        </p:grpSpPr>
        <p:cxnSp>
          <p:nvCxnSpPr>
            <p:cNvPr id="230" name="Google Shape;230;p27"/>
            <p:cNvCxnSpPr/>
            <p:nvPr/>
          </p:nvCxnSpPr>
          <p:spPr>
            <a:xfrm>
              <a:off x="2531188" y="2323933"/>
              <a:ext cx="13200" cy="1574400"/>
            </a:xfrm>
            <a:prstGeom prst="straightConnector1">
              <a:avLst/>
            </a:prstGeom>
            <a:noFill/>
            <a:ln cap="flat" cmpd="sng" w="18250">
              <a:solidFill>
                <a:schemeClr val="dk2"/>
              </a:solidFill>
              <a:prstDash val="dash"/>
              <a:round/>
              <a:headEnd len="med" w="med" type="none"/>
              <a:tailEnd len="med" w="med" type="none"/>
            </a:ln>
          </p:spPr>
        </p:cxnSp>
        <p:cxnSp>
          <p:nvCxnSpPr>
            <p:cNvPr id="231" name="Google Shape;231;p27"/>
            <p:cNvCxnSpPr/>
            <p:nvPr/>
          </p:nvCxnSpPr>
          <p:spPr>
            <a:xfrm>
              <a:off x="7406392" y="2323933"/>
              <a:ext cx="13200" cy="1574400"/>
            </a:xfrm>
            <a:prstGeom prst="straightConnector1">
              <a:avLst/>
            </a:prstGeom>
            <a:noFill/>
            <a:ln cap="flat" cmpd="sng" w="18250">
              <a:solidFill>
                <a:schemeClr val="dk2"/>
              </a:solidFill>
              <a:prstDash val="dash"/>
              <a:round/>
              <a:headEnd len="med" w="med" type="none"/>
              <a:tailEnd len="med" w="med" type="none"/>
            </a:ln>
          </p:spPr>
        </p:cxn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8"/>
          <p:cNvSpPr txBox="1"/>
          <p:nvPr>
            <p:ph type="title"/>
          </p:nvPr>
        </p:nvSpPr>
        <p:spPr>
          <a:xfrm>
            <a:off x="277050" y="240616"/>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20">
                <a:solidFill>
                  <a:srgbClr val="0B5394"/>
                </a:solidFill>
              </a:rPr>
              <a:t>Shivam’s experiment </a:t>
            </a:r>
            <a:endParaRPr b="1" sz="2820">
              <a:solidFill>
                <a:srgbClr val="0B5394"/>
              </a:solidFill>
            </a:endParaRPr>
          </a:p>
        </p:txBody>
      </p:sp>
      <p:cxnSp>
        <p:nvCxnSpPr>
          <p:cNvPr id="237" name="Google Shape;237;p28"/>
          <p:cNvCxnSpPr/>
          <p:nvPr/>
        </p:nvCxnSpPr>
        <p:spPr>
          <a:xfrm>
            <a:off x="311700" y="874545"/>
            <a:ext cx="8302800" cy="0"/>
          </a:xfrm>
          <a:prstGeom prst="straightConnector1">
            <a:avLst/>
          </a:prstGeom>
          <a:noFill/>
          <a:ln cap="flat" cmpd="sng" w="28575">
            <a:solidFill>
              <a:srgbClr val="0B5394"/>
            </a:solidFill>
            <a:prstDash val="solid"/>
            <a:round/>
            <a:headEnd len="med" w="med" type="none"/>
            <a:tailEnd len="med" w="med" type="none"/>
          </a:ln>
        </p:spPr>
      </p:cxnSp>
      <p:sp>
        <p:nvSpPr>
          <p:cNvPr id="238" name="Google Shape;238;p28"/>
          <p:cNvSpPr/>
          <p:nvPr/>
        </p:nvSpPr>
        <p:spPr>
          <a:xfrm>
            <a:off x="1129847" y="4377667"/>
            <a:ext cx="7198800" cy="6447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Data Prefetcher at L1 : BERTI and L2: SPP </a:t>
            </a:r>
            <a:endParaRPr/>
          </a:p>
          <a:p>
            <a:pPr indent="0" lvl="0" marL="0" rtl="0" algn="ctr">
              <a:spcBef>
                <a:spcPts val="0"/>
              </a:spcBef>
              <a:spcAft>
                <a:spcPts val="0"/>
              </a:spcAft>
              <a:buNone/>
            </a:pPr>
            <a:r>
              <a:rPr lang="en"/>
              <a:t>Replacement Policy at L1: LRU, L2: LRU and L3: MOCKINGJAY</a:t>
            </a:r>
            <a:endParaRPr/>
          </a:p>
        </p:txBody>
      </p:sp>
      <p:pic>
        <p:nvPicPr>
          <p:cNvPr id="239" name="Google Shape;239;p28" title="NoPrefetching_Prefetching.png"/>
          <p:cNvPicPr preferRelativeResize="0"/>
          <p:nvPr/>
        </p:nvPicPr>
        <p:blipFill>
          <a:blip r:embed="rId3">
            <a:alphaModFix/>
          </a:blip>
          <a:stretch>
            <a:fillRect/>
          </a:stretch>
        </p:blipFill>
        <p:spPr>
          <a:xfrm>
            <a:off x="659800" y="1033066"/>
            <a:ext cx="7824398" cy="3259551"/>
          </a:xfrm>
          <a:prstGeom prst="rect">
            <a:avLst/>
          </a:prstGeom>
          <a:noFill/>
          <a:ln>
            <a:noFill/>
          </a:ln>
        </p:spPr>
      </p:pic>
      <p:sp>
        <p:nvSpPr>
          <p:cNvPr id="240" name="Google Shape;240;p28"/>
          <p:cNvSpPr/>
          <p:nvPr/>
        </p:nvSpPr>
        <p:spPr>
          <a:xfrm>
            <a:off x="1785975" y="1423875"/>
            <a:ext cx="207900" cy="1797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1" name="Google Shape;241;p28"/>
          <p:cNvSpPr/>
          <p:nvPr/>
        </p:nvSpPr>
        <p:spPr>
          <a:xfrm>
            <a:off x="8235250" y="1446375"/>
            <a:ext cx="207900" cy="1797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2" name="Google Shape;242;p28"/>
          <p:cNvSpPr/>
          <p:nvPr/>
        </p:nvSpPr>
        <p:spPr>
          <a:xfrm>
            <a:off x="3022475" y="1423875"/>
            <a:ext cx="183600" cy="1797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3" name="Google Shape;243;p28"/>
          <p:cNvSpPr/>
          <p:nvPr/>
        </p:nvSpPr>
        <p:spPr>
          <a:xfrm>
            <a:off x="6699125" y="1446375"/>
            <a:ext cx="183600" cy="1797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4" name="Google Shape;244;p28"/>
          <p:cNvSpPr/>
          <p:nvPr/>
        </p:nvSpPr>
        <p:spPr>
          <a:xfrm>
            <a:off x="1448900" y="1423875"/>
            <a:ext cx="207900" cy="1797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5" name="Google Shape;245;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grpSp>
        <p:nvGrpSpPr>
          <p:cNvPr id="246" name="Google Shape;246;p28"/>
          <p:cNvGrpSpPr/>
          <p:nvPr/>
        </p:nvGrpSpPr>
        <p:grpSpPr>
          <a:xfrm>
            <a:off x="134025" y="101400"/>
            <a:ext cx="8716800" cy="4940700"/>
            <a:chOff x="90725" y="101400"/>
            <a:chExt cx="8716800" cy="4940700"/>
          </a:xfrm>
        </p:grpSpPr>
        <p:sp>
          <p:nvSpPr>
            <p:cNvPr id="247" name="Google Shape;247;p28"/>
            <p:cNvSpPr/>
            <p:nvPr/>
          </p:nvSpPr>
          <p:spPr>
            <a:xfrm>
              <a:off x="90725" y="101400"/>
              <a:ext cx="8716800" cy="4940700"/>
            </a:xfrm>
            <a:prstGeom prst="rect">
              <a:avLst/>
            </a:prstGeom>
            <a:solidFill>
              <a:srgbClr val="FFFFFF">
                <a:alpha val="8000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8" name="Google Shape;248;p28"/>
            <p:cNvSpPr/>
            <p:nvPr/>
          </p:nvSpPr>
          <p:spPr>
            <a:xfrm>
              <a:off x="485975" y="850375"/>
              <a:ext cx="7953600" cy="774300"/>
            </a:xfrm>
            <a:prstGeom prst="rect">
              <a:avLst/>
            </a:prstGeom>
            <a:solidFill>
              <a:srgbClr val="F1F1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Trace  gcc_s-2226B and mcf_s-1554B achieves speedup of 35.42% &amp; 77.47 </a:t>
              </a:r>
              <a:r>
                <a:rPr lang="en">
                  <a:solidFill>
                    <a:schemeClr val="dk1"/>
                  </a:solidFill>
                </a:rPr>
                <a:t> respectively in comparison with No Prefetching</a:t>
              </a:r>
              <a:endParaRPr/>
            </a:p>
          </p:txBody>
        </p:sp>
        <p:sp>
          <p:nvSpPr>
            <p:cNvPr id="249" name="Google Shape;249;p28"/>
            <p:cNvSpPr/>
            <p:nvPr/>
          </p:nvSpPr>
          <p:spPr>
            <a:xfrm>
              <a:off x="472325" y="2026050"/>
              <a:ext cx="7953600" cy="774300"/>
            </a:xfrm>
            <a:prstGeom prst="rect">
              <a:avLst/>
            </a:prstGeom>
            <a:solidFill>
              <a:srgbClr val="F1F1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Trace fotonik3d_s-10881B &amp; xz_s-2302B </a:t>
              </a:r>
              <a:r>
                <a:rPr lang="en">
                  <a:solidFill>
                    <a:schemeClr val="dk1"/>
                  </a:solidFill>
                </a:rPr>
                <a:t>on Prefetching shows degradation in speedup by ~3% &amp; ~1% respectively in comparison with No Prefetching </a:t>
              </a:r>
              <a:r>
                <a:rPr lang="en"/>
                <a:t>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29"/>
          <p:cNvSpPr txBox="1"/>
          <p:nvPr>
            <p:ph type="title"/>
          </p:nvPr>
        </p:nvSpPr>
        <p:spPr>
          <a:xfrm>
            <a:off x="311700" y="-72327"/>
            <a:ext cx="8549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20">
                <a:solidFill>
                  <a:srgbClr val="0B5394"/>
                </a:solidFill>
              </a:rPr>
              <a:t>Interaction between LRU + Mockingjay (X) , BERTI + SPP (Y) and Combination of X and Y</a:t>
            </a:r>
            <a:endParaRPr b="1" sz="2820">
              <a:solidFill>
                <a:srgbClr val="0B5394"/>
              </a:solidFill>
            </a:endParaRPr>
          </a:p>
        </p:txBody>
      </p:sp>
      <p:cxnSp>
        <p:nvCxnSpPr>
          <p:cNvPr id="255" name="Google Shape;255;p29"/>
          <p:cNvCxnSpPr/>
          <p:nvPr/>
        </p:nvCxnSpPr>
        <p:spPr>
          <a:xfrm>
            <a:off x="358450" y="1005314"/>
            <a:ext cx="8302800" cy="0"/>
          </a:xfrm>
          <a:prstGeom prst="straightConnector1">
            <a:avLst/>
          </a:prstGeom>
          <a:noFill/>
          <a:ln cap="flat" cmpd="sng" w="28575">
            <a:solidFill>
              <a:srgbClr val="0B5394"/>
            </a:solidFill>
            <a:prstDash val="solid"/>
            <a:round/>
            <a:headEnd len="med" w="med" type="none"/>
            <a:tailEnd len="med" w="med" type="none"/>
          </a:ln>
        </p:spPr>
      </p:cxnSp>
      <p:sp>
        <p:nvSpPr>
          <p:cNvPr id="256" name="Google Shape;256;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descr="A graph with numbers and letters&#10;&#10;AI-generated content may be incorrect." id="257" name="Google Shape;257;p29"/>
          <p:cNvPicPr preferRelativeResize="0"/>
          <p:nvPr/>
        </p:nvPicPr>
        <p:blipFill>
          <a:blip r:embed="rId3">
            <a:alphaModFix/>
          </a:blip>
          <a:stretch>
            <a:fillRect/>
          </a:stretch>
        </p:blipFill>
        <p:spPr>
          <a:xfrm>
            <a:off x="0" y="1165300"/>
            <a:ext cx="9144000" cy="3200400"/>
          </a:xfrm>
          <a:prstGeom prst="rect">
            <a:avLst/>
          </a:prstGeom>
          <a:noFill/>
          <a:ln>
            <a:noFill/>
          </a:ln>
        </p:spPr>
      </p:pic>
      <p:sp>
        <p:nvSpPr>
          <p:cNvPr id="258" name="Google Shape;258;p29"/>
          <p:cNvSpPr/>
          <p:nvPr/>
        </p:nvSpPr>
        <p:spPr>
          <a:xfrm>
            <a:off x="358450" y="4254025"/>
            <a:ext cx="8302800" cy="8028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dk1"/>
                </a:solidFill>
                <a:highlight>
                  <a:srgbClr val="F5F5F5"/>
                </a:highlight>
              </a:rPr>
              <a:t>Positive Interaction: If speedup achieved by X + Y is greater than speedup of X and Y ​</a:t>
            </a:r>
            <a:endParaRPr/>
          </a:p>
        </p:txBody>
      </p:sp>
      <p:sp>
        <p:nvSpPr>
          <p:cNvPr id="259" name="Google Shape;259;p29"/>
          <p:cNvSpPr/>
          <p:nvPr/>
        </p:nvSpPr>
        <p:spPr>
          <a:xfrm>
            <a:off x="358450" y="4254025"/>
            <a:ext cx="8302800" cy="8028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dk1"/>
                </a:solidFill>
                <a:highlight>
                  <a:srgbClr val="F5F5F5"/>
                </a:highlight>
              </a:rPr>
              <a:t>Neutral Interaction: If speedup achieved by X + Y  is equal to maximum speedup of X and Y ​</a:t>
            </a:r>
            <a:endParaRPr/>
          </a:p>
        </p:txBody>
      </p:sp>
      <p:sp>
        <p:nvSpPr>
          <p:cNvPr id="260" name="Google Shape;260;p29"/>
          <p:cNvSpPr/>
          <p:nvPr/>
        </p:nvSpPr>
        <p:spPr>
          <a:xfrm>
            <a:off x="358450" y="4254025"/>
            <a:ext cx="8302800" cy="8028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dk1"/>
                </a:solidFill>
                <a:highlight>
                  <a:srgbClr val="F5F5F5"/>
                </a:highlight>
              </a:rPr>
              <a:t>Negative Interaction: If speedup achieved by X + Y  is less than speedup of X or Y ​</a:t>
            </a:r>
            <a:endParaRPr/>
          </a:p>
        </p:txBody>
      </p:sp>
      <p:sp>
        <p:nvSpPr>
          <p:cNvPr id="261" name="Google Shape;261;p29"/>
          <p:cNvSpPr txBox="1"/>
          <p:nvPr/>
        </p:nvSpPr>
        <p:spPr>
          <a:xfrm>
            <a:off x="152400" y="225150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62" name="Google Shape;262;p29"/>
          <p:cNvSpPr/>
          <p:nvPr/>
        </p:nvSpPr>
        <p:spPr>
          <a:xfrm>
            <a:off x="762325" y="1462625"/>
            <a:ext cx="2893200" cy="1722600"/>
          </a:xfrm>
          <a:prstGeom prst="rect">
            <a:avLst/>
          </a:prstGeom>
          <a:noFill/>
          <a:ln cap="flat" cmpd="sng" w="19050">
            <a:solidFill>
              <a:srgbClr val="FF0000"/>
            </a:solidFill>
            <a:prstDash val="dash"/>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rgbClr val="FF0000"/>
                </a:solidFill>
              </a:rPr>
              <a:t>Positive</a:t>
            </a:r>
            <a:endParaRPr sz="1200">
              <a:solidFill>
                <a:srgbClr val="FF0000"/>
              </a:solidFill>
            </a:endParaRPr>
          </a:p>
        </p:txBody>
      </p:sp>
      <p:sp>
        <p:nvSpPr>
          <p:cNvPr id="263" name="Google Shape;263;p29"/>
          <p:cNvSpPr/>
          <p:nvPr/>
        </p:nvSpPr>
        <p:spPr>
          <a:xfrm>
            <a:off x="4367125" y="1462624"/>
            <a:ext cx="4653900" cy="1722600"/>
          </a:xfrm>
          <a:prstGeom prst="rect">
            <a:avLst/>
          </a:prstGeom>
          <a:noFill/>
          <a:ln cap="flat" cmpd="sng" w="19050">
            <a:solidFill>
              <a:srgbClr val="FF0000"/>
            </a:solidFill>
            <a:prstDash val="dash"/>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rgbClr val="FF0000"/>
                </a:solidFill>
              </a:rPr>
              <a:t>Negative</a:t>
            </a:r>
            <a:endParaRPr sz="1200">
              <a:solidFill>
                <a:srgbClr val="FF0000"/>
              </a:solidFill>
            </a:endParaRPr>
          </a:p>
        </p:txBody>
      </p:sp>
      <p:sp>
        <p:nvSpPr>
          <p:cNvPr id="264" name="Google Shape;264;p29"/>
          <p:cNvSpPr/>
          <p:nvPr/>
        </p:nvSpPr>
        <p:spPr>
          <a:xfrm>
            <a:off x="3655525" y="1462625"/>
            <a:ext cx="711600" cy="1722600"/>
          </a:xfrm>
          <a:prstGeom prst="rect">
            <a:avLst/>
          </a:prstGeom>
          <a:noFill/>
          <a:ln cap="flat" cmpd="sng" w="19050">
            <a:solidFill>
              <a:srgbClr val="FF0000"/>
            </a:solidFill>
            <a:prstDash val="dash"/>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rgbClr val="FF0000"/>
                </a:solidFill>
              </a:rPr>
              <a:t>Neutral</a:t>
            </a:r>
            <a:endParaRPr sz="1200">
              <a:solidFill>
                <a:srgbClr val="FF0000"/>
              </a:solidFill>
            </a:endParaRPr>
          </a:p>
        </p:txBody>
      </p:sp>
      <p:sp>
        <p:nvSpPr>
          <p:cNvPr id="265" name="Google Shape;265;p29"/>
          <p:cNvSpPr/>
          <p:nvPr/>
        </p:nvSpPr>
        <p:spPr>
          <a:xfrm>
            <a:off x="338500" y="4254025"/>
            <a:ext cx="8342700" cy="8028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Majority of traces (25 out of 45 traces) are showing negative interaction</a:t>
            </a:r>
            <a:endParaRPr/>
          </a:p>
        </p:txBody>
      </p:sp>
      <p:sp>
        <p:nvSpPr>
          <p:cNvPr id="266" name="Google Shape;266;p29"/>
          <p:cNvSpPr/>
          <p:nvPr/>
        </p:nvSpPr>
        <p:spPr>
          <a:xfrm>
            <a:off x="0" y="0"/>
            <a:ext cx="9144000" cy="5143500"/>
          </a:xfrm>
          <a:prstGeom prst="rect">
            <a:avLst/>
          </a:prstGeom>
          <a:solidFill>
            <a:srgbClr val="999999">
              <a:alpha val="5852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7" name="Google Shape;267;p29"/>
          <p:cNvSpPr/>
          <p:nvPr/>
        </p:nvSpPr>
        <p:spPr>
          <a:xfrm>
            <a:off x="724350" y="1924025"/>
            <a:ext cx="7806600" cy="851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300"/>
              <a:t>What is the reason behind these performance invariability?</a:t>
            </a:r>
            <a:endParaRPr sz="23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273" name="Google Shape;273;p30"/>
          <p:cNvSpPr txBox="1"/>
          <p:nvPr/>
        </p:nvSpPr>
        <p:spPr>
          <a:xfrm>
            <a:off x="311700" y="309474"/>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720">
                <a:solidFill>
                  <a:srgbClr val="0B5394"/>
                </a:solidFill>
              </a:rPr>
              <a:t>L1D Demand MPKI </a:t>
            </a:r>
            <a:endParaRPr b="1" sz="2720">
              <a:solidFill>
                <a:srgbClr val="0B5394"/>
              </a:solidFill>
            </a:endParaRPr>
          </a:p>
        </p:txBody>
      </p:sp>
      <p:cxnSp>
        <p:nvCxnSpPr>
          <p:cNvPr id="274" name="Google Shape;274;p30"/>
          <p:cNvCxnSpPr/>
          <p:nvPr/>
        </p:nvCxnSpPr>
        <p:spPr>
          <a:xfrm>
            <a:off x="311700" y="1008666"/>
            <a:ext cx="8302800" cy="0"/>
          </a:xfrm>
          <a:prstGeom prst="straightConnector1">
            <a:avLst/>
          </a:prstGeom>
          <a:noFill/>
          <a:ln cap="flat" cmpd="sng" w="28575">
            <a:solidFill>
              <a:srgbClr val="0B5394"/>
            </a:solidFill>
            <a:prstDash val="solid"/>
            <a:round/>
            <a:headEnd len="med" w="med" type="none"/>
            <a:tailEnd len="med" w="med" type="none"/>
          </a:ln>
        </p:spPr>
      </p:cxnSp>
      <p:sp>
        <p:nvSpPr>
          <p:cNvPr id="275" name="Google Shape;275;p30"/>
          <p:cNvSpPr/>
          <p:nvPr/>
        </p:nvSpPr>
        <p:spPr>
          <a:xfrm>
            <a:off x="388050" y="1093600"/>
            <a:ext cx="2143200" cy="859800"/>
          </a:xfrm>
          <a:prstGeom prst="rect">
            <a:avLst/>
          </a:prstGeom>
          <a:solidFill>
            <a:srgbClr val="F1F1B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Replacement policy</a:t>
            </a:r>
            <a:endParaRPr/>
          </a:p>
          <a:p>
            <a:pPr indent="0" lvl="0" marL="0" rtl="0" algn="ctr">
              <a:spcBef>
                <a:spcPts val="0"/>
              </a:spcBef>
              <a:spcAft>
                <a:spcPts val="0"/>
              </a:spcAft>
              <a:buNone/>
            </a:pPr>
            <a:r>
              <a:rPr lang="en"/>
              <a:t>L1D: LRU</a:t>
            </a:r>
            <a:endParaRPr/>
          </a:p>
          <a:p>
            <a:pPr indent="0" lvl="0" marL="0" rtl="0" algn="ctr">
              <a:spcBef>
                <a:spcPts val="0"/>
              </a:spcBef>
              <a:spcAft>
                <a:spcPts val="0"/>
              </a:spcAft>
              <a:buNone/>
            </a:pPr>
            <a:r>
              <a:rPr lang="en"/>
              <a:t>L2: LRU</a:t>
            </a:r>
            <a:endParaRPr/>
          </a:p>
          <a:p>
            <a:pPr indent="0" lvl="0" marL="0" rtl="0" algn="ctr">
              <a:spcBef>
                <a:spcPts val="0"/>
              </a:spcBef>
              <a:spcAft>
                <a:spcPts val="0"/>
              </a:spcAft>
              <a:buNone/>
            </a:pPr>
            <a:r>
              <a:rPr lang="en"/>
              <a:t>LLC: Mockingjay</a:t>
            </a:r>
            <a:endParaRPr/>
          </a:p>
        </p:txBody>
      </p:sp>
      <p:sp>
        <p:nvSpPr>
          <p:cNvPr id="276" name="Google Shape;276;p30"/>
          <p:cNvSpPr/>
          <p:nvPr/>
        </p:nvSpPr>
        <p:spPr>
          <a:xfrm>
            <a:off x="2802650" y="1108717"/>
            <a:ext cx="2143200" cy="859800"/>
          </a:xfrm>
          <a:prstGeom prst="rect">
            <a:avLst/>
          </a:prstGeom>
          <a:solidFill>
            <a:srgbClr val="F1F1B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Data Prefetcher</a:t>
            </a:r>
            <a:endParaRPr/>
          </a:p>
          <a:p>
            <a:pPr indent="0" lvl="0" marL="0" rtl="0" algn="ctr">
              <a:spcBef>
                <a:spcPts val="0"/>
              </a:spcBef>
              <a:spcAft>
                <a:spcPts val="0"/>
              </a:spcAft>
              <a:buNone/>
            </a:pPr>
            <a:r>
              <a:rPr lang="en"/>
              <a:t>L1D: BERTI</a:t>
            </a:r>
            <a:endParaRPr/>
          </a:p>
          <a:p>
            <a:pPr indent="0" lvl="0" marL="0" rtl="0" algn="ctr">
              <a:spcBef>
                <a:spcPts val="0"/>
              </a:spcBef>
              <a:spcAft>
                <a:spcPts val="0"/>
              </a:spcAft>
              <a:buNone/>
            </a:pPr>
            <a:r>
              <a:rPr lang="en"/>
              <a:t>L2: SPP</a:t>
            </a:r>
            <a:endParaRPr/>
          </a:p>
        </p:txBody>
      </p:sp>
      <p:sp>
        <p:nvSpPr>
          <p:cNvPr id="277" name="Google Shape;277;p30"/>
          <p:cNvSpPr/>
          <p:nvPr/>
        </p:nvSpPr>
        <p:spPr>
          <a:xfrm>
            <a:off x="5349550" y="1135175"/>
            <a:ext cx="3615600" cy="818100"/>
          </a:xfrm>
          <a:prstGeom prst="rect">
            <a:avLst/>
          </a:prstGeom>
          <a:solidFill>
            <a:srgbClr val="F1F1B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t>Replacement policy + Data Prefetcher</a:t>
            </a:r>
            <a:endParaRPr sz="1300"/>
          </a:p>
          <a:p>
            <a:pPr indent="0" lvl="0" marL="0" rtl="0" algn="ctr">
              <a:spcBef>
                <a:spcPts val="0"/>
              </a:spcBef>
              <a:spcAft>
                <a:spcPts val="0"/>
              </a:spcAft>
              <a:buNone/>
            </a:pPr>
            <a:r>
              <a:rPr lang="en" sz="1300"/>
              <a:t>L1D: BERTI  L2: SPP</a:t>
            </a:r>
            <a:endParaRPr sz="1300"/>
          </a:p>
          <a:p>
            <a:pPr indent="0" lvl="0" marL="0" rtl="0" algn="ctr">
              <a:spcBef>
                <a:spcPts val="0"/>
              </a:spcBef>
              <a:spcAft>
                <a:spcPts val="0"/>
              </a:spcAft>
              <a:buNone/>
            </a:pPr>
            <a:r>
              <a:rPr lang="en" sz="1300"/>
              <a:t>L1D: LRU, L2: LRU</a:t>
            </a:r>
            <a:endParaRPr sz="1300"/>
          </a:p>
          <a:p>
            <a:pPr indent="0" lvl="0" marL="0" rtl="0" algn="ctr">
              <a:spcBef>
                <a:spcPts val="0"/>
              </a:spcBef>
              <a:spcAft>
                <a:spcPts val="0"/>
              </a:spcAft>
              <a:buNone/>
            </a:pPr>
            <a:r>
              <a:rPr lang="en" sz="1300"/>
              <a:t>LLC: Mockingjay</a:t>
            </a:r>
            <a:endParaRPr sz="1300"/>
          </a:p>
        </p:txBody>
      </p:sp>
      <p:pic>
        <p:nvPicPr>
          <p:cNvPr id="278" name="Google Shape;278;p30" title="L1D MPKI.png"/>
          <p:cNvPicPr preferRelativeResize="0"/>
          <p:nvPr/>
        </p:nvPicPr>
        <p:blipFill>
          <a:blip r:embed="rId3">
            <a:alphaModFix/>
          </a:blip>
          <a:stretch>
            <a:fillRect/>
          </a:stretch>
        </p:blipFill>
        <p:spPr>
          <a:xfrm>
            <a:off x="388050" y="1968525"/>
            <a:ext cx="8577101" cy="2862875"/>
          </a:xfrm>
          <a:prstGeom prst="rect">
            <a:avLst/>
          </a:prstGeom>
          <a:noFill/>
          <a:ln>
            <a:noFill/>
          </a:ln>
        </p:spPr>
      </p:pic>
      <p:sp>
        <p:nvSpPr>
          <p:cNvPr id="279" name="Google Shape;279;p30"/>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sp>
        <p:nvSpPr>
          <p:cNvPr id="280" name="Google Shape;280;p30"/>
          <p:cNvSpPr txBox="1"/>
          <p:nvPr/>
        </p:nvSpPr>
        <p:spPr>
          <a:xfrm>
            <a:off x="2202006" y="2219380"/>
            <a:ext cx="5337000" cy="31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595959"/>
                </a:solidFill>
              </a:rPr>
              <a:t>        </a:t>
            </a:r>
            <a:r>
              <a:rPr lang="en" sz="1100">
                <a:solidFill>
                  <a:srgbClr val="595959"/>
                </a:solidFill>
              </a:rPr>
              <a:t>Positive </a:t>
            </a:r>
            <a:r>
              <a:rPr lang="en" sz="1200">
                <a:solidFill>
                  <a:srgbClr val="595959"/>
                </a:solidFill>
              </a:rPr>
              <a:t>                </a:t>
            </a:r>
            <a:r>
              <a:rPr lang="en" sz="1100">
                <a:solidFill>
                  <a:srgbClr val="595959"/>
                </a:solidFill>
              </a:rPr>
              <a:t>Neutral</a:t>
            </a:r>
            <a:r>
              <a:rPr lang="en" sz="1200">
                <a:solidFill>
                  <a:srgbClr val="595959"/>
                </a:solidFill>
              </a:rPr>
              <a:t>	                                    </a:t>
            </a:r>
            <a:r>
              <a:rPr lang="en" sz="1100">
                <a:solidFill>
                  <a:srgbClr val="595959"/>
                </a:solidFill>
              </a:rPr>
              <a:t>Negative</a:t>
            </a:r>
            <a:r>
              <a:rPr lang="en" sz="1200">
                <a:solidFill>
                  <a:srgbClr val="595959"/>
                </a:solidFill>
              </a:rPr>
              <a:t> </a:t>
            </a:r>
            <a:endParaRPr sz="1100">
              <a:solidFill>
                <a:srgbClr val="595959"/>
              </a:solidFill>
            </a:endParaRPr>
          </a:p>
        </p:txBody>
      </p:sp>
      <p:cxnSp>
        <p:nvCxnSpPr>
          <p:cNvPr id="281" name="Google Shape;281;p30"/>
          <p:cNvCxnSpPr/>
          <p:nvPr/>
        </p:nvCxnSpPr>
        <p:spPr>
          <a:xfrm>
            <a:off x="4306250" y="2195083"/>
            <a:ext cx="13200" cy="1574400"/>
          </a:xfrm>
          <a:prstGeom prst="straightConnector1">
            <a:avLst/>
          </a:prstGeom>
          <a:noFill/>
          <a:ln cap="flat" cmpd="sng" w="19050">
            <a:solidFill>
              <a:srgbClr val="595959"/>
            </a:solidFill>
            <a:prstDash val="dash"/>
            <a:round/>
            <a:headEnd len="med" w="med" type="none"/>
            <a:tailEnd len="med" w="med" type="none"/>
          </a:ln>
        </p:spPr>
      </p:cxnSp>
      <p:cxnSp>
        <p:nvCxnSpPr>
          <p:cNvPr id="282" name="Google Shape;282;p30"/>
          <p:cNvCxnSpPr/>
          <p:nvPr/>
        </p:nvCxnSpPr>
        <p:spPr>
          <a:xfrm>
            <a:off x="3794096" y="2195083"/>
            <a:ext cx="13200" cy="1574400"/>
          </a:xfrm>
          <a:prstGeom prst="straightConnector1">
            <a:avLst/>
          </a:prstGeom>
          <a:noFill/>
          <a:ln cap="flat" cmpd="sng" w="19050">
            <a:solidFill>
              <a:srgbClr val="595959"/>
            </a:solidFill>
            <a:prstDash val="dash"/>
            <a:round/>
            <a:headEnd len="med" w="med" type="none"/>
            <a:tailEnd len="med" w="med" type="none"/>
          </a:ln>
        </p:spPr>
      </p:cxnSp>
      <p:sp>
        <p:nvSpPr>
          <p:cNvPr id="283" name="Google Shape;283;p30"/>
          <p:cNvSpPr/>
          <p:nvPr/>
        </p:nvSpPr>
        <p:spPr>
          <a:xfrm>
            <a:off x="809950" y="4231375"/>
            <a:ext cx="7357500" cy="681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L1D MPKI of Replacement policy and data prefetcher combination is less than compared to prefetcher and replacement policy for positive and interaction.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31"/>
          <p:cNvSpPr txBox="1"/>
          <p:nvPr>
            <p:ph type="title"/>
          </p:nvPr>
        </p:nvSpPr>
        <p:spPr>
          <a:xfrm>
            <a:off x="311700" y="30947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720">
                <a:solidFill>
                  <a:srgbClr val="0B5394"/>
                </a:solidFill>
              </a:rPr>
              <a:t>L2 Demand MPKI </a:t>
            </a:r>
            <a:endParaRPr b="1" sz="2720">
              <a:solidFill>
                <a:srgbClr val="0B5394"/>
              </a:solidFill>
            </a:endParaRPr>
          </a:p>
        </p:txBody>
      </p:sp>
      <p:cxnSp>
        <p:nvCxnSpPr>
          <p:cNvPr id="289" name="Google Shape;289;p31"/>
          <p:cNvCxnSpPr/>
          <p:nvPr/>
        </p:nvCxnSpPr>
        <p:spPr>
          <a:xfrm>
            <a:off x="311700" y="1008666"/>
            <a:ext cx="8302800" cy="0"/>
          </a:xfrm>
          <a:prstGeom prst="straightConnector1">
            <a:avLst/>
          </a:prstGeom>
          <a:noFill/>
          <a:ln cap="flat" cmpd="sng" w="28575">
            <a:solidFill>
              <a:srgbClr val="0B5394"/>
            </a:solidFill>
            <a:prstDash val="solid"/>
            <a:round/>
            <a:headEnd len="med" w="med" type="none"/>
            <a:tailEnd len="med" w="med" type="none"/>
          </a:ln>
        </p:spPr>
      </p:cxnSp>
      <p:sp>
        <p:nvSpPr>
          <p:cNvPr id="290" name="Google Shape;290;p31"/>
          <p:cNvSpPr/>
          <p:nvPr/>
        </p:nvSpPr>
        <p:spPr>
          <a:xfrm>
            <a:off x="388050" y="1093600"/>
            <a:ext cx="2143200" cy="859800"/>
          </a:xfrm>
          <a:prstGeom prst="rect">
            <a:avLst/>
          </a:prstGeom>
          <a:solidFill>
            <a:srgbClr val="F1F1B7"/>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Replacement policy</a:t>
            </a:r>
            <a:endParaRPr/>
          </a:p>
          <a:p>
            <a:pPr indent="0" lvl="0" marL="0" rtl="0" algn="ctr">
              <a:spcBef>
                <a:spcPts val="0"/>
              </a:spcBef>
              <a:spcAft>
                <a:spcPts val="0"/>
              </a:spcAft>
              <a:buNone/>
            </a:pPr>
            <a:r>
              <a:rPr lang="en"/>
              <a:t>L1D: LRU</a:t>
            </a:r>
            <a:endParaRPr/>
          </a:p>
          <a:p>
            <a:pPr indent="0" lvl="0" marL="0" rtl="0" algn="ctr">
              <a:spcBef>
                <a:spcPts val="0"/>
              </a:spcBef>
              <a:spcAft>
                <a:spcPts val="0"/>
              </a:spcAft>
              <a:buNone/>
            </a:pPr>
            <a:r>
              <a:rPr lang="en"/>
              <a:t>L2: LRU</a:t>
            </a:r>
            <a:endParaRPr/>
          </a:p>
          <a:p>
            <a:pPr indent="0" lvl="0" marL="0" rtl="0" algn="ctr">
              <a:spcBef>
                <a:spcPts val="0"/>
              </a:spcBef>
              <a:spcAft>
                <a:spcPts val="0"/>
              </a:spcAft>
              <a:buNone/>
            </a:pPr>
            <a:r>
              <a:rPr lang="en"/>
              <a:t>LLC: Mockingjay</a:t>
            </a:r>
            <a:endParaRPr/>
          </a:p>
        </p:txBody>
      </p:sp>
      <p:sp>
        <p:nvSpPr>
          <p:cNvPr id="291" name="Google Shape;291;p31"/>
          <p:cNvSpPr/>
          <p:nvPr/>
        </p:nvSpPr>
        <p:spPr>
          <a:xfrm>
            <a:off x="2802650" y="1108717"/>
            <a:ext cx="2143200" cy="859800"/>
          </a:xfrm>
          <a:prstGeom prst="rect">
            <a:avLst/>
          </a:prstGeom>
          <a:solidFill>
            <a:srgbClr val="F1F1B7"/>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Data Prefetcher</a:t>
            </a:r>
            <a:endParaRPr/>
          </a:p>
          <a:p>
            <a:pPr indent="0" lvl="0" marL="0" rtl="0" algn="ctr">
              <a:spcBef>
                <a:spcPts val="0"/>
              </a:spcBef>
              <a:spcAft>
                <a:spcPts val="0"/>
              </a:spcAft>
              <a:buNone/>
            </a:pPr>
            <a:r>
              <a:rPr lang="en"/>
              <a:t>L1D: BERTI</a:t>
            </a:r>
            <a:endParaRPr/>
          </a:p>
          <a:p>
            <a:pPr indent="0" lvl="0" marL="0" rtl="0" algn="ctr">
              <a:spcBef>
                <a:spcPts val="0"/>
              </a:spcBef>
              <a:spcAft>
                <a:spcPts val="0"/>
              </a:spcAft>
              <a:buNone/>
            </a:pPr>
            <a:r>
              <a:rPr lang="en"/>
              <a:t>L2: SPP</a:t>
            </a:r>
            <a:endParaRPr/>
          </a:p>
        </p:txBody>
      </p:sp>
      <p:sp>
        <p:nvSpPr>
          <p:cNvPr id="292" name="Google Shape;292;p31"/>
          <p:cNvSpPr/>
          <p:nvPr/>
        </p:nvSpPr>
        <p:spPr>
          <a:xfrm>
            <a:off x="5349550" y="1135175"/>
            <a:ext cx="3615600" cy="818100"/>
          </a:xfrm>
          <a:prstGeom prst="rect">
            <a:avLst/>
          </a:prstGeom>
          <a:solidFill>
            <a:srgbClr val="F1F1B7"/>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t>Replacement policy + Data Prefetcher</a:t>
            </a:r>
            <a:endParaRPr sz="1300"/>
          </a:p>
          <a:p>
            <a:pPr indent="0" lvl="0" marL="0" rtl="0" algn="ctr">
              <a:spcBef>
                <a:spcPts val="0"/>
              </a:spcBef>
              <a:spcAft>
                <a:spcPts val="0"/>
              </a:spcAft>
              <a:buNone/>
            </a:pPr>
            <a:r>
              <a:rPr lang="en" sz="1300"/>
              <a:t>L1D: BERTI  L2: SPP</a:t>
            </a:r>
            <a:endParaRPr sz="1300"/>
          </a:p>
          <a:p>
            <a:pPr indent="0" lvl="0" marL="0" rtl="0" algn="ctr">
              <a:spcBef>
                <a:spcPts val="0"/>
              </a:spcBef>
              <a:spcAft>
                <a:spcPts val="0"/>
              </a:spcAft>
              <a:buNone/>
            </a:pPr>
            <a:r>
              <a:rPr lang="en" sz="1300"/>
              <a:t>L1D: LRU, L2: LRU</a:t>
            </a:r>
            <a:endParaRPr sz="1300"/>
          </a:p>
          <a:p>
            <a:pPr indent="0" lvl="0" marL="0" rtl="0" algn="ctr">
              <a:spcBef>
                <a:spcPts val="0"/>
              </a:spcBef>
              <a:spcAft>
                <a:spcPts val="0"/>
              </a:spcAft>
              <a:buNone/>
            </a:pPr>
            <a:r>
              <a:rPr lang="en" sz="1300"/>
              <a:t>LLC: Mockingjay</a:t>
            </a:r>
            <a:endParaRPr sz="1300"/>
          </a:p>
        </p:txBody>
      </p:sp>
      <p:pic>
        <p:nvPicPr>
          <p:cNvPr id="293" name="Google Shape;293;p31" title="L2 MPKI.png"/>
          <p:cNvPicPr preferRelativeResize="0"/>
          <p:nvPr/>
        </p:nvPicPr>
        <p:blipFill>
          <a:blip r:embed="rId3">
            <a:alphaModFix/>
          </a:blip>
          <a:stretch>
            <a:fillRect/>
          </a:stretch>
        </p:blipFill>
        <p:spPr>
          <a:xfrm>
            <a:off x="379275" y="1953275"/>
            <a:ext cx="8585875" cy="2862875"/>
          </a:xfrm>
          <a:prstGeom prst="rect">
            <a:avLst/>
          </a:prstGeom>
          <a:noFill/>
          <a:ln>
            <a:noFill/>
          </a:ln>
        </p:spPr>
      </p:pic>
      <p:sp>
        <p:nvSpPr>
          <p:cNvPr id="294" name="Google Shape;294;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295" name="Google Shape;295;p31"/>
          <p:cNvSpPr txBox="1"/>
          <p:nvPr/>
        </p:nvSpPr>
        <p:spPr>
          <a:xfrm>
            <a:off x="2202006" y="2219380"/>
            <a:ext cx="5337000" cy="31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595959"/>
                </a:solidFill>
              </a:rPr>
              <a:t>        </a:t>
            </a:r>
            <a:r>
              <a:rPr lang="en" sz="1100">
                <a:solidFill>
                  <a:srgbClr val="595959"/>
                </a:solidFill>
              </a:rPr>
              <a:t>Positive </a:t>
            </a:r>
            <a:r>
              <a:rPr lang="en" sz="1200">
                <a:solidFill>
                  <a:srgbClr val="595959"/>
                </a:solidFill>
              </a:rPr>
              <a:t>                </a:t>
            </a:r>
            <a:r>
              <a:rPr lang="en" sz="1100">
                <a:solidFill>
                  <a:srgbClr val="595959"/>
                </a:solidFill>
              </a:rPr>
              <a:t>Neutral</a:t>
            </a:r>
            <a:r>
              <a:rPr lang="en" sz="1200">
                <a:solidFill>
                  <a:srgbClr val="595959"/>
                </a:solidFill>
              </a:rPr>
              <a:t>	                                    </a:t>
            </a:r>
            <a:r>
              <a:rPr lang="en" sz="1100">
                <a:solidFill>
                  <a:srgbClr val="595959"/>
                </a:solidFill>
              </a:rPr>
              <a:t>Negative</a:t>
            </a:r>
            <a:r>
              <a:rPr lang="en" sz="1200">
                <a:solidFill>
                  <a:srgbClr val="595959"/>
                </a:solidFill>
              </a:rPr>
              <a:t> </a:t>
            </a:r>
            <a:endParaRPr sz="1100">
              <a:solidFill>
                <a:srgbClr val="595959"/>
              </a:solidFill>
            </a:endParaRPr>
          </a:p>
        </p:txBody>
      </p:sp>
      <p:cxnSp>
        <p:nvCxnSpPr>
          <p:cNvPr id="296" name="Google Shape;296;p31"/>
          <p:cNvCxnSpPr/>
          <p:nvPr/>
        </p:nvCxnSpPr>
        <p:spPr>
          <a:xfrm>
            <a:off x="4306250" y="2195083"/>
            <a:ext cx="13200" cy="1574400"/>
          </a:xfrm>
          <a:prstGeom prst="straightConnector1">
            <a:avLst/>
          </a:prstGeom>
          <a:noFill/>
          <a:ln cap="flat" cmpd="sng" w="19050">
            <a:solidFill>
              <a:srgbClr val="595959"/>
            </a:solidFill>
            <a:prstDash val="dash"/>
            <a:round/>
            <a:headEnd len="med" w="med" type="none"/>
            <a:tailEnd len="med" w="med" type="none"/>
          </a:ln>
        </p:spPr>
      </p:cxnSp>
      <p:cxnSp>
        <p:nvCxnSpPr>
          <p:cNvPr id="297" name="Google Shape;297;p31"/>
          <p:cNvCxnSpPr/>
          <p:nvPr/>
        </p:nvCxnSpPr>
        <p:spPr>
          <a:xfrm>
            <a:off x="3794096" y="2195083"/>
            <a:ext cx="13200" cy="1574400"/>
          </a:xfrm>
          <a:prstGeom prst="straightConnector1">
            <a:avLst/>
          </a:prstGeom>
          <a:noFill/>
          <a:ln cap="flat" cmpd="sng" w="19050">
            <a:solidFill>
              <a:srgbClr val="595959"/>
            </a:solidFill>
            <a:prstDash val="dash"/>
            <a:round/>
            <a:headEnd len="med" w="med" type="none"/>
            <a:tailEnd len="med" w="med"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115841"/>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20">
                <a:solidFill>
                  <a:srgbClr val="0B5394"/>
                </a:solidFill>
              </a:rPr>
              <a:t>Problem Statement</a:t>
            </a:r>
            <a:endParaRPr b="1" sz="2820">
              <a:solidFill>
                <a:srgbClr val="0B5394"/>
              </a:solidFill>
            </a:endParaRPr>
          </a:p>
        </p:txBody>
      </p:sp>
      <p:cxnSp>
        <p:nvCxnSpPr>
          <p:cNvPr id="61" name="Google Shape;61;p14"/>
          <p:cNvCxnSpPr/>
          <p:nvPr/>
        </p:nvCxnSpPr>
        <p:spPr>
          <a:xfrm>
            <a:off x="358450" y="666595"/>
            <a:ext cx="8302800" cy="0"/>
          </a:xfrm>
          <a:prstGeom prst="straightConnector1">
            <a:avLst/>
          </a:prstGeom>
          <a:noFill/>
          <a:ln cap="flat" cmpd="sng" w="28575">
            <a:solidFill>
              <a:srgbClr val="0B5394"/>
            </a:solidFill>
            <a:prstDash val="solid"/>
            <a:round/>
            <a:headEnd len="med" w="med" type="none"/>
            <a:tailEnd len="med" w="med" type="none"/>
          </a:ln>
        </p:spPr>
      </p:cxnSp>
      <p:sp>
        <p:nvSpPr>
          <p:cNvPr id="62" name="Google Shape;62;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63" name="Google Shape;63;p14"/>
          <p:cNvSpPr txBox="1"/>
          <p:nvPr/>
        </p:nvSpPr>
        <p:spPr>
          <a:xfrm>
            <a:off x="187300" y="855775"/>
            <a:ext cx="8645100" cy="997500"/>
          </a:xfrm>
          <a:prstGeom prst="rect">
            <a:avLst/>
          </a:prstGeom>
          <a:noFill/>
          <a:ln>
            <a:noFill/>
          </a:ln>
        </p:spPr>
        <p:txBody>
          <a:bodyPr anchorCtr="0" anchor="t" bIns="91425" lIns="91425" spcFirstLastPara="1" rIns="91425" wrap="square" tIns="91425">
            <a:spAutoFit/>
          </a:bodyPr>
          <a:lstStyle/>
          <a:p>
            <a:pPr indent="-330200" lvl="0" marL="457200" rtl="0" algn="l">
              <a:lnSpc>
                <a:spcPct val="115000"/>
              </a:lnSpc>
              <a:spcBef>
                <a:spcPts val="0"/>
              </a:spcBef>
              <a:spcAft>
                <a:spcPts val="0"/>
              </a:spcAft>
              <a:buClr>
                <a:schemeClr val="dk1"/>
              </a:buClr>
              <a:buSzPts val="1600"/>
              <a:buChar char="●"/>
            </a:pPr>
            <a:r>
              <a:rPr lang="en" sz="1600">
                <a:solidFill>
                  <a:schemeClr val="dk1"/>
                </a:solidFill>
              </a:rPr>
              <a:t>While hardware prefetchers helps hiding memory latency and improve performance.It is not well understood how prefetchers interact with cache replacement policies, this interaction plays a role in overall performance of the system.</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32"/>
          <p:cNvSpPr txBox="1"/>
          <p:nvPr>
            <p:ph type="title"/>
          </p:nvPr>
        </p:nvSpPr>
        <p:spPr>
          <a:xfrm>
            <a:off x="311700" y="30947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720">
                <a:solidFill>
                  <a:srgbClr val="0B5394"/>
                </a:solidFill>
              </a:rPr>
              <a:t>LLC Demand MPKI </a:t>
            </a:r>
            <a:endParaRPr b="1" sz="2720">
              <a:solidFill>
                <a:srgbClr val="0B5394"/>
              </a:solidFill>
            </a:endParaRPr>
          </a:p>
        </p:txBody>
      </p:sp>
      <p:cxnSp>
        <p:nvCxnSpPr>
          <p:cNvPr id="303" name="Google Shape;303;p32"/>
          <p:cNvCxnSpPr/>
          <p:nvPr/>
        </p:nvCxnSpPr>
        <p:spPr>
          <a:xfrm>
            <a:off x="311700" y="1008666"/>
            <a:ext cx="8302800" cy="0"/>
          </a:xfrm>
          <a:prstGeom prst="straightConnector1">
            <a:avLst/>
          </a:prstGeom>
          <a:noFill/>
          <a:ln cap="flat" cmpd="sng" w="28575">
            <a:solidFill>
              <a:srgbClr val="0B5394"/>
            </a:solidFill>
            <a:prstDash val="solid"/>
            <a:round/>
            <a:headEnd len="med" w="med" type="none"/>
            <a:tailEnd len="med" w="med" type="none"/>
          </a:ln>
        </p:spPr>
      </p:cxnSp>
      <p:sp>
        <p:nvSpPr>
          <p:cNvPr id="304" name="Google Shape;304;p32"/>
          <p:cNvSpPr/>
          <p:nvPr/>
        </p:nvSpPr>
        <p:spPr>
          <a:xfrm>
            <a:off x="388050" y="1093600"/>
            <a:ext cx="2143200" cy="859800"/>
          </a:xfrm>
          <a:prstGeom prst="rect">
            <a:avLst/>
          </a:prstGeom>
          <a:solidFill>
            <a:srgbClr val="F1F1B7"/>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Replacement policy</a:t>
            </a:r>
            <a:endParaRPr/>
          </a:p>
          <a:p>
            <a:pPr indent="0" lvl="0" marL="0" rtl="0" algn="ctr">
              <a:spcBef>
                <a:spcPts val="0"/>
              </a:spcBef>
              <a:spcAft>
                <a:spcPts val="0"/>
              </a:spcAft>
              <a:buNone/>
            </a:pPr>
            <a:r>
              <a:rPr lang="en"/>
              <a:t>L1D: LRU</a:t>
            </a:r>
            <a:endParaRPr/>
          </a:p>
          <a:p>
            <a:pPr indent="0" lvl="0" marL="0" rtl="0" algn="ctr">
              <a:spcBef>
                <a:spcPts val="0"/>
              </a:spcBef>
              <a:spcAft>
                <a:spcPts val="0"/>
              </a:spcAft>
              <a:buNone/>
            </a:pPr>
            <a:r>
              <a:rPr lang="en"/>
              <a:t>L2: LRU</a:t>
            </a:r>
            <a:endParaRPr/>
          </a:p>
          <a:p>
            <a:pPr indent="0" lvl="0" marL="0" rtl="0" algn="ctr">
              <a:spcBef>
                <a:spcPts val="0"/>
              </a:spcBef>
              <a:spcAft>
                <a:spcPts val="0"/>
              </a:spcAft>
              <a:buNone/>
            </a:pPr>
            <a:r>
              <a:rPr lang="en"/>
              <a:t>LLC: Mockingjay</a:t>
            </a:r>
            <a:endParaRPr/>
          </a:p>
        </p:txBody>
      </p:sp>
      <p:sp>
        <p:nvSpPr>
          <p:cNvPr id="305" name="Google Shape;305;p32"/>
          <p:cNvSpPr/>
          <p:nvPr/>
        </p:nvSpPr>
        <p:spPr>
          <a:xfrm>
            <a:off x="2802650" y="1108717"/>
            <a:ext cx="2143200" cy="859800"/>
          </a:xfrm>
          <a:prstGeom prst="rect">
            <a:avLst/>
          </a:prstGeom>
          <a:solidFill>
            <a:srgbClr val="F1F1B7"/>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Data Prefetcher</a:t>
            </a:r>
            <a:endParaRPr/>
          </a:p>
          <a:p>
            <a:pPr indent="0" lvl="0" marL="0" rtl="0" algn="ctr">
              <a:spcBef>
                <a:spcPts val="0"/>
              </a:spcBef>
              <a:spcAft>
                <a:spcPts val="0"/>
              </a:spcAft>
              <a:buNone/>
            </a:pPr>
            <a:r>
              <a:rPr lang="en"/>
              <a:t>L1D: BERTI</a:t>
            </a:r>
            <a:endParaRPr/>
          </a:p>
          <a:p>
            <a:pPr indent="0" lvl="0" marL="0" rtl="0" algn="ctr">
              <a:spcBef>
                <a:spcPts val="0"/>
              </a:spcBef>
              <a:spcAft>
                <a:spcPts val="0"/>
              </a:spcAft>
              <a:buNone/>
            </a:pPr>
            <a:r>
              <a:rPr lang="en"/>
              <a:t>L2: SPP</a:t>
            </a:r>
            <a:endParaRPr/>
          </a:p>
        </p:txBody>
      </p:sp>
      <p:sp>
        <p:nvSpPr>
          <p:cNvPr id="306" name="Google Shape;306;p32"/>
          <p:cNvSpPr/>
          <p:nvPr/>
        </p:nvSpPr>
        <p:spPr>
          <a:xfrm>
            <a:off x="5349550" y="1135175"/>
            <a:ext cx="3615600" cy="818100"/>
          </a:xfrm>
          <a:prstGeom prst="rect">
            <a:avLst/>
          </a:prstGeom>
          <a:solidFill>
            <a:srgbClr val="F1F1B7"/>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t>Replacement policy + Data Prefetcher</a:t>
            </a:r>
            <a:endParaRPr sz="1300"/>
          </a:p>
          <a:p>
            <a:pPr indent="0" lvl="0" marL="0" rtl="0" algn="ctr">
              <a:spcBef>
                <a:spcPts val="0"/>
              </a:spcBef>
              <a:spcAft>
                <a:spcPts val="0"/>
              </a:spcAft>
              <a:buNone/>
            </a:pPr>
            <a:r>
              <a:rPr lang="en" sz="1300"/>
              <a:t>L1D: BERTI  L2: SPP</a:t>
            </a:r>
            <a:endParaRPr sz="1300"/>
          </a:p>
          <a:p>
            <a:pPr indent="0" lvl="0" marL="0" rtl="0" algn="ctr">
              <a:spcBef>
                <a:spcPts val="0"/>
              </a:spcBef>
              <a:spcAft>
                <a:spcPts val="0"/>
              </a:spcAft>
              <a:buNone/>
            </a:pPr>
            <a:r>
              <a:rPr lang="en" sz="1300"/>
              <a:t>L1D: LRU, L2: LRU</a:t>
            </a:r>
            <a:endParaRPr sz="1300"/>
          </a:p>
          <a:p>
            <a:pPr indent="0" lvl="0" marL="0" rtl="0" algn="ctr">
              <a:spcBef>
                <a:spcPts val="0"/>
              </a:spcBef>
              <a:spcAft>
                <a:spcPts val="0"/>
              </a:spcAft>
              <a:buNone/>
            </a:pPr>
            <a:r>
              <a:rPr lang="en" sz="1300"/>
              <a:t>LLC: Mockingjay</a:t>
            </a:r>
            <a:endParaRPr sz="1300"/>
          </a:p>
        </p:txBody>
      </p:sp>
      <p:pic>
        <p:nvPicPr>
          <p:cNvPr id="307" name="Google Shape;307;p32" title="LLC MPKI.png"/>
          <p:cNvPicPr preferRelativeResize="0"/>
          <p:nvPr/>
        </p:nvPicPr>
        <p:blipFill>
          <a:blip r:embed="rId3">
            <a:alphaModFix/>
          </a:blip>
          <a:stretch>
            <a:fillRect/>
          </a:stretch>
        </p:blipFill>
        <p:spPr>
          <a:xfrm>
            <a:off x="388050" y="1968525"/>
            <a:ext cx="8577101" cy="2862875"/>
          </a:xfrm>
          <a:prstGeom prst="rect">
            <a:avLst/>
          </a:prstGeom>
          <a:noFill/>
          <a:ln>
            <a:noFill/>
          </a:ln>
        </p:spPr>
      </p:pic>
      <p:sp>
        <p:nvSpPr>
          <p:cNvPr id="308" name="Google Shape;308;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309" name="Google Shape;309;p32"/>
          <p:cNvSpPr txBox="1"/>
          <p:nvPr/>
        </p:nvSpPr>
        <p:spPr>
          <a:xfrm>
            <a:off x="2202006" y="2219380"/>
            <a:ext cx="5337000" cy="31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595959"/>
                </a:solidFill>
              </a:rPr>
              <a:t>        </a:t>
            </a:r>
            <a:r>
              <a:rPr lang="en" sz="1100">
                <a:solidFill>
                  <a:srgbClr val="595959"/>
                </a:solidFill>
              </a:rPr>
              <a:t>Positive </a:t>
            </a:r>
            <a:r>
              <a:rPr lang="en" sz="1200">
                <a:solidFill>
                  <a:srgbClr val="595959"/>
                </a:solidFill>
              </a:rPr>
              <a:t>                </a:t>
            </a:r>
            <a:r>
              <a:rPr lang="en" sz="1100">
                <a:solidFill>
                  <a:srgbClr val="595959"/>
                </a:solidFill>
              </a:rPr>
              <a:t>Neutral</a:t>
            </a:r>
            <a:r>
              <a:rPr lang="en" sz="1200">
                <a:solidFill>
                  <a:srgbClr val="595959"/>
                </a:solidFill>
              </a:rPr>
              <a:t>	                                    </a:t>
            </a:r>
            <a:r>
              <a:rPr lang="en" sz="1100">
                <a:solidFill>
                  <a:srgbClr val="595959"/>
                </a:solidFill>
              </a:rPr>
              <a:t>Negative</a:t>
            </a:r>
            <a:r>
              <a:rPr lang="en" sz="1200">
                <a:solidFill>
                  <a:srgbClr val="595959"/>
                </a:solidFill>
              </a:rPr>
              <a:t> </a:t>
            </a:r>
            <a:endParaRPr sz="1100">
              <a:solidFill>
                <a:srgbClr val="595959"/>
              </a:solidFill>
            </a:endParaRPr>
          </a:p>
        </p:txBody>
      </p:sp>
      <p:cxnSp>
        <p:nvCxnSpPr>
          <p:cNvPr id="310" name="Google Shape;310;p32"/>
          <p:cNvCxnSpPr/>
          <p:nvPr/>
        </p:nvCxnSpPr>
        <p:spPr>
          <a:xfrm>
            <a:off x="3794096" y="2195083"/>
            <a:ext cx="13200" cy="1574400"/>
          </a:xfrm>
          <a:prstGeom prst="straightConnector1">
            <a:avLst/>
          </a:prstGeom>
          <a:noFill/>
          <a:ln cap="flat" cmpd="sng" w="19050">
            <a:solidFill>
              <a:srgbClr val="595959"/>
            </a:solidFill>
            <a:prstDash val="dash"/>
            <a:round/>
            <a:headEnd len="med" w="med" type="none"/>
            <a:tailEnd len="med" w="med" type="none"/>
          </a:ln>
        </p:spPr>
      </p:cxnSp>
      <p:cxnSp>
        <p:nvCxnSpPr>
          <p:cNvPr id="311" name="Google Shape;311;p32"/>
          <p:cNvCxnSpPr/>
          <p:nvPr/>
        </p:nvCxnSpPr>
        <p:spPr>
          <a:xfrm>
            <a:off x="4306250" y="2195083"/>
            <a:ext cx="13200" cy="1574400"/>
          </a:xfrm>
          <a:prstGeom prst="straightConnector1">
            <a:avLst/>
          </a:prstGeom>
          <a:noFill/>
          <a:ln cap="flat" cmpd="sng" w="19050">
            <a:solidFill>
              <a:srgbClr val="595959"/>
            </a:solidFill>
            <a:prstDash val="dash"/>
            <a:round/>
            <a:headEnd len="med" w="med" type="none"/>
            <a:tailEnd len="med" w="med" type="none"/>
          </a:ln>
        </p:spPr>
      </p:cxn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33"/>
          <p:cNvSpPr txBox="1"/>
          <p:nvPr>
            <p:ph type="title"/>
          </p:nvPr>
        </p:nvSpPr>
        <p:spPr>
          <a:xfrm>
            <a:off x="311700" y="30947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20">
                <a:solidFill>
                  <a:srgbClr val="0B5394"/>
                </a:solidFill>
              </a:rPr>
              <a:t>Accuracy of L1D Prefetcher</a:t>
            </a:r>
            <a:endParaRPr b="1" sz="2920">
              <a:solidFill>
                <a:srgbClr val="0B5394"/>
              </a:solidFill>
            </a:endParaRPr>
          </a:p>
        </p:txBody>
      </p:sp>
      <p:cxnSp>
        <p:nvCxnSpPr>
          <p:cNvPr id="317" name="Google Shape;317;p33"/>
          <p:cNvCxnSpPr/>
          <p:nvPr/>
        </p:nvCxnSpPr>
        <p:spPr>
          <a:xfrm>
            <a:off x="311700" y="1008666"/>
            <a:ext cx="8302800" cy="0"/>
          </a:xfrm>
          <a:prstGeom prst="straightConnector1">
            <a:avLst/>
          </a:prstGeom>
          <a:noFill/>
          <a:ln cap="flat" cmpd="sng" w="28575">
            <a:solidFill>
              <a:srgbClr val="0B5394"/>
            </a:solidFill>
            <a:prstDash val="solid"/>
            <a:round/>
            <a:headEnd len="med" w="med" type="none"/>
            <a:tailEnd len="med" w="med" type="none"/>
          </a:ln>
        </p:spPr>
      </p:cxnSp>
      <p:sp>
        <p:nvSpPr>
          <p:cNvPr id="318" name="Google Shape;318;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19" name="Google Shape;319;p33" title="L1D_prefetchr_accuracy.png"/>
          <p:cNvPicPr preferRelativeResize="0"/>
          <p:nvPr/>
        </p:nvPicPr>
        <p:blipFill>
          <a:blip r:embed="rId3">
            <a:alphaModFix/>
          </a:blip>
          <a:stretch>
            <a:fillRect/>
          </a:stretch>
        </p:blipFill>
        <p:spPr>
          <a:xfrm>
            <a:off x="181950" y="1057549"/>
            <a:ext cx="8839200" cy="3098276"/>
          </a:xfrm>
          <a:prstGeom prst="rect">
            <a:avLst/>
          </a:prstGeom>
          <a:noFill/>
          <a:ln>
            <a:noFill/>
          </a:ln>
        </p:spPr>
      </p:pic>
      <p:sp>
        <p:nvSpPr>
          <p:cNvPr id="320" name="Google Shape;320;p33"/>
          <p:cNvSpPr/>
          <p:nvPr/>
        </p:nvSpPr>
        <p:spPr>
          <a:xfrm>
            <a:off x="1262641" y="4126775"/>
            <a:ext cx="6831300" cy="5727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On using replacement policy  with the prefetcher BERTI + SPP  we did not see any improvement in accuracy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34"/>
          <p:cNvSpPr txBox="1"/>
          <p:nvPr>
            <p:ph type="title"/>
          </p:nvPr>
        </p:nvSpPr>
        <p:spPr>
          <a:xfrm>
            <a:off x="311700" y="30947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20">
                <a:solidFill>
                  <a:srgbClr val="0B5394"/>
                </a:solidFill>
              </a:rPr>
              <a:t>Accuracy of L2 Prefetcher</a:t>
            </a:r>
            <a:endParaRPr b="1" sz="2920">
              <a:solidFill>
                <a:srgbClr val="0B5394"/>
              </a:solidFill>
            </a:endParaRPr>
          </a:p>
        </p:txBody>
      </p:sp>
      <p:cxnSp>
        <p:nvCxnSpPr>
          <p:cNvPr id="326" name="Google Shape;326;p34"/>
          <p:cNvCxnSpPr/>
          <p:nvPr/>
        </p:nvCxnSpPr>
        <p:spPr>
          <a:xfrm>
            <a:off x="311700" y="1008666"/>
            <a:ext cx="8302800" cy="0"/>
          </a:xfrm>
          <a:prstGeom prst="straightConnector1">
            <a:avLst/>
          </a:prstGeom>
          <a:noFill/>
          <a:ln cap="flat" cmpd="sng" w="28575">
            <a:solidFill>
              <a:srgbClr val="0B5394"/>
            </a:solidFill>
            <a:prstDash val="solid"/>
            <a:round/>
            <a:headEnd len="med" w="med" type="none"/>
            <a:tailEnd len="med" w="med" type="none"/>
          </a:ln>
        </p:spPr>
      </p:cxnSp>
      <p:sp>
        <p:nvSpPr>
          <p:cNvPr id="327" name="Google Shape;327;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28" name="Google Shape;328;p34" title="L2_prefetch_accuracy.png"/>
          <p:cNvPicPr preferRelativeResize="0"/>
          <p:nvPr/>
        </p:nvPicPr>
        <p:blipFill>
          <a:blip r:embed="rId3">
            <a:alphaModFix/>
          </a:blip>
          <a:stretch>
            <a:fillRect/>
          </a:stretch>
        </p:blipFill>
        <p:spPr>
          <a:xfrm>
            <a:off x="152400" y="1034574"/>
            <a:ext cx="8839200" cy="309827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35"/>
          <p:cNvSpPr txBox="1"/>
          <p:nvPr>
            <p:ph type="title"/>
          </p:nvPr>
        </p:nvSpPr>
        <p:spPr>
          <a:xfrm>
            <a:off x="311700" y="30947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20">
                <a:solidFill>
                  <a:srgbClr val="0B5394"/>
                </a:solidFill>
              </a:rPr>
              <a:t>Accuracy of LLC Prefetcher</a:t>
            </a:r>
            <a:endParaRPr b="1" sz="2920">
              <a:solidFill>
                <a:srgbClr val="0B5394"/>
              </a:solidFill>
            </a:endParaRPr>
          </a:p>
        </p:txBody>
      </p:sp>
      <p:cxnSp>
        <p:nvCxnSpPr>
          <p:cNvPr id="334" name="Google Shape;334;p35"/>
          <p:cNvCxnSpPr/>
          <p:nvPr/>
        </p:nvCxnSpPr>
        <p:spPr>
          <a:xfrm>
            <a:off x="311700" y="1008666"/>
            <a:ext cx="8302800" cy="0"/>
          </a:xfrm>
          <a:prstGeom prst="straightConnector1">
            <a:avLst/>
          </a:prstGeom>
          <a:noFill/>
          <a:ln cap="flat" cmpd="sng" w="28575">
            <a:solidFill>
              <a:srgbClr val="0B5394"/>
            </a:solidFill>
            <a:prstDash val="solid"/>
            <a:round/>
            <a:headEnd len="med" w="med" type="none"/>
            <a:tailEnd len="med" w="med" type="none"/>
          </a:ln>
        </p:spPr>
      </p:cxnSp>
      <p:sp>
        <p:nvSpPr>
          <p:cNvPr id="335" name="Google Shape;335;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36" name="Google Shape;336;p35" title="LLC_prefetch_accuracy.png"/>
          <p:cNvPicPr preferRelativeResize="0"/>
          <p:nvPr/>
        </p:nvPicPr>
        <p:blipFill>
          <a:blip r:embed="rId3">
            <a:alphaModFix/>
          </a:blip>
          <a:stretch>
            <a:fillRect/>
          </a:stretch>
        </p:blipFill>
        <p:spPr>
          <a:xfrm>
            <a:off x="152400" y="1034574"/>
            <a:ext cx="8839200" cy="309827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42" name="Google Shape;342;p36"/>
          <p:cNvPicPr preferRelativeResize="0"/>
          <p:nvPr/>
        </p:nvPicPr>
        <p:blipFill>
          <a:blip r:embed="rId3">
            <a:alphaModFix/>
          </a:blip>
          <a:stretch>
            <a:fillRect/>
          </a:stretch>
        </p:blipFill>
        <p:spPr>
          <a:xfrm>
            <a:off x="181950" y="1223563"/>
            <a:ext cx="8839200" cy="3098276"/>
          </a:xfrm>
          <a:prstGeom prst="rect">
            <a:avLst/>
          </a:prstGeom>
          <a:noFill/>
          <a:ln>
            <a:noFill/>
          </a:ln>
        </p:spPr>
      </p:pic>
      <p:sp>
        <p:nvSpPr>
          <p:cNvPr id="343" name="Google Shape;343;p36"/>
          <p:cNvSpPr txBox="1"/>
          <p:nvPr/>
        </p:nvSpPr>
        <p:spPr>
          <a:xfrm>
            <a:off x="311700" y="500824"/>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20">
                <a:solidFill>
                  <a:srgbClr val="0B5394"/>
                </a:solidFill>
              </a:rPr>
              <a:t>Useless Prefetch per kilo instruction at L1D </a:t>
            </a:r>
            <a:endParaRPr b="1" sz="2920">
              <a:solidFill>
                <a:srgbClr val="0B5394"/>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sz="2820">
                <a:solidFill>
                  <a:srgbClr val="0B5394"/>
                </a:solidFill>
              </a:rPr>
              <a:t>Useless Prefetch per kilo instruction at L2</a:t>
            </a:r>
            <a:endParaRPr b="1" sz="2920">
              <a:solidFill>
                <a:srgbClr val="0B5394"/>
              </a:solidFill>
            </a:endParaRPr>
          </a:p>
          <a:p>
            <a:pPr indent="0" lvl="0" marL="0" rtl="0" algn="l">
              <a:spcBef>
                <a:spcPts val="0"/>
              </a:spcBef>
              <a:spcAft>
                <a:spcPts val="0"/>
              </a:spcAft>
              <a:buNone/>
            </a:pPr>
            <a:r>
              <a:t/>
            </a:r>
            <a:endParaRPr b="1" sz="2820">
              <a:solidFill>
                <a:srgbClr val="0B5394"/>
              </a:solidFill>
            </a:endParaRPr>
          </a:p>
          <a:p>
            <a:pPr indent="0" lvl="0" marL="0" rtl="0" algn="l">
              <a:spcBef>
                <a:spcPts val="0"/>
              </a:spcBef>
              <a:spcAft>
                <a:spcPts val="0"/>
              </a:spcAft>
              <a:buNone/>
            </a:pPr>
            <a:r>
              <a:t/>
            </a:r>
            <a:endParaRPr/>
          </a:p>
        </p:txBody>
      </p:sp>
      <p:sp>
        <p:nvSpPr>
          <p:cNvPr id="349" name="Google Shape;349;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350" name="Google Shape;350;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51" name="Google Shape;351;p37"/>
          <p:cNvPicPr preferRelativeResize="0"/>
          <p:nvPr/>
        </p:nvPicPr>
        <p:blipFill>
          <a:blip r:embed="rId3">
            <a:alphaModFix/>
          </a:blip>
          <a:stretch>
            <a:fillRect/>
          </a:stretch>
        </p:blipFill>
        <p:spPr>
          <a:xfrm>
            <a:off x="0" y="1099318"/>
            <a:ext cx="9144000" cy="320511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sz="2820">
                <a:solidFill>
                  <a:srgbClr val="0B5394"/>
                </a:solidFill>
              </a:rPr>
              <a:t>Useless Prefetch per kilo instruction at LLC</a:t>
            </a:r>
            <a:endParaRPr b="1" sz="2920">
              <a:solidFill>
                <a:srgbClr val="0B5394"/>
              </a:solidFill>
            </a:endParaRPr>
          </a:p>
          <a:p>
            <a:pPr indent="0" lvl="0" marL="0" rtl="0" algn="l">
              <a:spcBef>
                <a:spcPts val="0"/>
              </a:spcBef>
              <a:spcAft>
                <a:spcPts val="0"/>
              </a:spcAft>
              <a:buNone/>
            </a:pPr>
            <a:r>
              <a:t/>
            </a:r>
            <a:endParaRPr b="1" sz="2820">
              <a:solidFill>
                <a:srgbClr val="0B5394"/>
              </a:solidFill>
            </a:endParaRPr>
          </a:p>
          <a:p>
            <a:pPr indent="0" lvl="0" marL="0" rtl="0" algn="l">
              <a:spcBef>
                <a:spcPts val="0"/>
              </a:spcBef>
              <a:spcAft>
                <a:spcPts val="0"/>
              </a:spcAft>
              <a:buNone/>
            </a:pPr>
            <a:r>
              <a:t/>
            </a:r>
            <a:endParaRPr/>
          </a:p>
        </p:txBody>
      </p:sp>
      <p:sp>
        <p:nvSpPr>
          <p:cNvPr id="357" name="Google Shape;357;p3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358" name="Google Shape;358;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59" name="Google Shape;359;p38"/>
          <p:cNvPicPr preferRelativeResize="0"/>
          <p:nvPr/>
        </p:nvPicPr>
        <p:blipFill>
          <a:blip r:embed="rId3">
            <a:alphaModFix/>
          </a:blip>
          <a:stretch>
            <a:fillRect/>
          </a:stretch>
        </p:blipFill>
        <p:spPr>
          <a:xfrm>
            <a:off x="0" y="969193"/>
            <a:ext cx="9144000" cy="320511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39"/>
          <p:cNvSpPr txBox="1"/>
          <p:nvPr>
            <p:ph type="title"/>
          </p:nvPr>
        </p:nvSpPr>
        <p:spPr>
          <a:xfrm>
            <a:off x="311700" y="1842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20">
                <a:solidFill>
                  <a:srgbClr val="0B5394"/>
                </a:solidFill>
              </a:rPr>
              <a:t>Pollution Per Kilo instruction at LLC when BERTI at L1D and SPP at L2</a:t>
            </a:r>
            <a:endParaRPr b="1" sz="2820">
              <a:solidFill>
                <a:srgbClr val="0B5394"/>
              </a:solidFill>
            </a:endParaRPr>
          </a:p>
        </p:txBody>
      </p:sp>
      <p:cxnSp>
        <p:nvCxnSpPr>
          <p:cNvPr id="365" name="Google Shape;365;p39"/>
          <p:cNvCxnSpPr/>
          <p:nvPr/>
        </p:nvCxnSpPr>
        <p:spPr>
          <a:xfrm>
            <a:off x="311700" y="968979"/>
            <a:ext cx="8302800" cy="0"/>
          </a:xfrm>
          <a:prstGeom prst="straightConnector1">
            <a:avLst/>
          </a:prstGeom>
          <a:noFill/>
          <a:ln cap="flat" cmpd="sng" w="28575">
            <a:solidFill>
              <a:srgbClr val="0B5394"/>
            </a:solidFill>
            <a:prstDash val="solid"/>
            <a:round/>
            <a:headEnd len="med" w="med" type="none"/>
            <a:tailEnd len="med" w="med" type="none"/>
          </a:ln>
        </p:spPr>
      </p:cxnSp>
      <p:sp>
        <p:nvSpPr>
          <p:cNvPr id="366" name="Google Shape;366;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367" name="Google Shape;367;p39"/>
          <p:cNvSpPr/>
          <p:nvPr/>
        </p:nvSpPr>
        <p:spPr>
          <a:xfrm>
            <a:off x="573275" y="1067150"/>
            <a:ext cx="2487000" cy="393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t>L2 : LRU , LLC : Mockingjay</a:t>
            </a:r>
            <a:endParaRPr sz="1300"/>
          </a:p>
        </p:txBody>
      </p:sp>
      <p:sp>
        <p:nvSpPr>
          <p:cNvPr id="368" name="Google Shape;368;p39"/>
          <p:cNvSpPr/>
          <p:nvPr/>
        </p:nvSpPr>
        <p:spPr>
          <a:xfrm>
            <a:off x="368700" y="4123100"/>
            <a:ext cx="8406600" cy="687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We observe that around 86.66% of traces observe PPKI of less 3. </a:t>
            </a:r>
            <a:endParaRPr/>
          </a:p>
        </p:txBody>
      </p:sp>
      <p:pic>
        <p:nvPicPr>
          <p:cNvPr id="369" name="Google Shape;369;p39" title="PPKI.png"/>
          <p:cNvPicPr preferRelativeResize="0"/>
          <p:nvPr/>
        </p:nvPicPr>
        <p:blipFill>
          <a:blip r:embed="rId3">
            <a:alphaModFix/>
          </a:blip>
          <a:stretch>
            <a:fillRect/>
          </a:stretch>
        </p:blipFill>
        <p:spPr>
          <a:xfrm>
            <a:off x="368650" y="1508825"/>
            <a:ext cx="8406701" cy="2614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40"/>
          <p:cNvSpPr txBox="1"/>
          <p:nvPr>
            <p:ph type="title"/>
          </p:nvPr>
        </p:nvSpPr>
        <p:spPr>
          <a:xfrm>
            <a:off x="311700" y="81925"/>
            <a:ext cx="8520600" cy="935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007"/>
              <a:buFont typeface="Arial"/>
              <a:buNone/>
            </a:pPr>
            <a:r>
              <a:rPr b="1" lang="en" sz="2820">
                <a:solidFill>
                  <a:srgbClr val="0B5394"/>
                </a:solidFill>
              </a:rPr>
              <a:t>Interaction between LRU + mockingjay(X ) MLOP + SPP (Y)  and combination X+Y</a:t>
            </a:r>
            <a:endParaRPr b="1" sz="2920">
              <a:solidFill>
                <a:srgbClr val="0B5394"/>
              </a:solidFill>
            </a:endParaRPr>
          </a:p>
          <a:p>
            <a:pPr indent="0" lvl="0" marL="0" rtl="0" algn="l">
              <a:spcBef>
                <a:spcPts val="0"/>
              </a:spcBef>
              <a:spcAft>
                <a:spcPts val="0"/>
              </a:spcAft>
              <a:buClr>
                <a:schemeClr val="dk1"/>
              </a:buClr>
              <a:buSzPct val="39007"/>
              <a:buFont typeface="Arial"/>
              <a:buNone/>
            </a:pPr>
            <a:r>
              <a:t/>
            </a:r>
            <a:endParaRPr b="1" sz="2820">
              <a:solidFill>
                <a:srgbClr val="0B5394"/>
              </a:solidFill>
            </a:endParaRPr>
          </a:p>
          <a:p>
            <a:pPr indent="0" lvl="0" marL="0" rtl="0" algn="l">
              <a:spcBef>
                <a:spcPts val="0"/>
              </a:spcBef>
              <a:spcAft>
                <a:spcPts val="0"/>
              </a:spcAft>
              <a:buClr>
                <a:schemeClr val="dk1"/>
              </a:buClr>
              <a:buSzPct val="39285"/>
              <a:buFont typeface="Arial"/>
              <a:buNone/>
            </a:pPr>
            <a:r>
              <a:t/>
            </a:r>
            <a:endParaRPr/>
          </a:p>
          <a:p>
            <a:pPr indent="0" lvl="0" marL="0" rtl="0" algn="l">
              <a:spcBef>
                <a:spcPts val="0"/>
              </a:spcBef>
              <a:spcAft>
                <a:spcPts val="0"/>
              </a:spcAft>
              <a:buNone/>
            </a:pPr>
            <a:r>
              <a:t/>
            </a:r>
            <a:endParaRPr/>
          </a:p>
        </p:txBody>
      </p:sp>
      <p:sp>
        <p:nvSpPr>
          <p:cNvPr id="375" name="Google Shape;375;p4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376" name="Google Shape;376;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77" name="Google Shape;377;p40" title="LRU+Mockingjay(X)_MLOP+SPP(Y)_(X+Y).png"/>
          <p:cNvPicPr preferRelativeResize="0"/>
          <p:nvPr/>
        </p:nvPicPr>
        <p:blipFill>
          <a:blip r:embed="rId3">
            <a:alphaModFix/>
          </a:blip>
          <a:stretch>
            <a:fillRect/>
          </a:stretch>
        </p:blipFill>
        <p:spPr>
          <a:xfrm>
            <a:off x="311700" y="1139025"/>
            <a:ext cx="8490701" cy="29761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41">
            <a:hlinkClick r:id="rId3"/>
          </p:cNvPr>
          <p:cNvSpPr txBox="1"/>
          <p:nvPr/>
        </p:nvSpPr>
        <p:spPr>
          <a:xfrm>
            <a:off x="224575" y="1227775"/>
            <a:ext cx="4836600" cy="41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rPr>
              <a:t>https://github.com/Striender/CS683_Course_Project.git</a:t>
            </a:r>
            <a:endParaRPr sz="1300">
              <a:solidFill>
                <a:schemeClr val="dk1"/>
              </a:solidFill>
            </a:endParaRPr>
          </a:p>
        </p:txBody>
      </p:sp>
      <p:sp>
        <p:nvSpPr>
          <p:cNvPr id="383" name="Google Shape;383;p41"/>
          <p:cNvSpPr txBox="1"/>
          <p:nvPr>
            <p:ph type="title"/>
          </p:nvPr>
        </p:nvSpPr>
        <p:spPr>
          <a:xfrm>
            <a:off x="311700" y="364975"/>
            <a:ext cx="86712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990"/>
              <a:buFont typeface="Arial"/>
              <a:buNone/>
            </a:pPr>
            <a:r>
              <a:rPr b="1" lang="en" sz="2520">
                <a:solidFill>
                  <a:srgbClr val="0B5394"/>
                </a:solidFill>
              </a:rPr>
              <a:t>Github Link</a:t>
            </a:r>
            <a:endParaRPr b="1" sz="2520">
              <a:solidFill>
                <a:srgbClr val="0B5394"/>
              </a:solidFill>
            </a:endParaRPr>
          </a:p>
          <a:p>
            <a:pPr indent="0" lvl="0" marL="0" rtl="0" algn="l">
              <a:spcBef>
                <a:spcPts val="0"/>
              </a:spcBef>
              <a:spcAft>
                <a:spcPts val="0"/>
              </a:spcAft>
              <a:buSzPts val="990"/>
              <a:buNone/>
            </a:pPr>
            <a:r>
              <a:t/>
            </a:r>
            <a:endParaRPr b="1" sz="2520">
              <a:solidFill>
                <a:srgbClr val="0B5394"/>
              </a:solidFill>
            </a:endParaRPr>
          </a:p>
        </p:txBody>
      </p:sp>
      <p:cxnSp>
        <p:nvCxnSpPr>
          <p:cNvPr id="384" name="Google Shape;384;p41"/>
          <p:cNvCxnSpPr/>
          <p:nvPr/>
        </p:nvCxnSpPr>
        <p:spPr>
          <a:xfrm>
            <a:off x="311700" y="1101270"/>
            <a:ext cx="8302800" cy="0"/>
          </a:xfrm>
          <a:prstGeom prst="straightConnector1">
            <a:avLst/>
          </a:prstGeom>
          <a:noFill/>
          <a:ln cap="flat" cmpd="sng" w="28575">
            <a:solidFill>
              <a:srgbClr val="0B5394"/>
            </a:solidFill>
            <a:prstDash val="solid"/>
            <a:round/>
            <a:headEnd len="med" w="med" type="none"/>
            <a:tailEnd len="med" w="med" type="none"/>
          </a:ln>
        </p:spPr>
      </p:cxnSp>
      <p:sp>
        <p:nvSpPr>
          <p:cNvPr id="385" name="Google Shape;385;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type="title"/>
          </p:nvPr>
        </p:nvSpPr>
        <p:spPr>
          <a:xfrm>
            <a:off x="311700" y="115841"/>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20">
                <a:solidFill>
                  <a:srgbClr val="0B5394"/>
                </a:solidFill>
              </a:rPr>
              <a:t>Recap of Checkpoint 1</a:t>
            </a:r>
            <a:endParaRPr b="1" sz="2820">
              <a:solidFill>
                <a:srgbClr val="0B5394"/>
              </a:solidFill>
            </a:endParaRPr>
          </a:p>
        </p:txBody>
      </p:sp>
      <p:cxnSp>
        <p:nvCxnSpPr>
          <p:cNvPr id="69" name="Google Shape;69;p15"/>
          <p:cNvCxnSpPr/>
          <p:nvPr/>
        </p:nvCxnSpPr>
        <p:spPr>
          <a:xfrm>
            <a:off x="358450" y="666595"/>
            <a:ext cx="8302800" cy="0"/>
          </a:xfrm>
          <a:prstGeom prst="straightConnector1">
            <a:avLst/>
          </a:prstGeom>
          <a:noFill/>
          <a:ln cap="flat" cmpd="sng" w="28575">
            <a:solidFill>
              <a:srgbClr val="0B5394"/>
            </a:solidFill>
            <a:prstDash val="solid"/>
            <a:round/>
            <a:headEnd len="med" w="med" type="none"/>
            <a:tailEnd len="med" w="med" type="none"/>
          </a:ln>
        </p:spPr>
      </p:cxnSp>
      <p:sp>
        <p:nvSpPr>
          <p:cNvPr id="70" name="Google Shape;70;p15"/>
          <p:cNvSpPr/>
          <p:nvPr/>
        </p:nvSpPr>
        <p:spPr>
          <a:xfrm>
            <a:off x="1129847" y="4099244"/>
            <a:ext cx="7198800" cy="6447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Data Prefetcher at L1 : IPCP and L2: SPP </a:t>
            </a:r>
            <a:endParaRPr/>
          </a:p>
          <a:p>
            <a:pPr indent="0" lvl="0" marL="0" rtl="0" algn="ctr">
              <a:spcBef>
                <a:spcPts val="0"/>
              </a:spcBef>
              <a:spcAft>
                <a:spcPts val="0"/>
              </a:spcAft>
              <a:buNone/>
            </a:pPr>
            <a:r>
              <a:rPr lang="en"/>
              <a:t>Replacement Policy at L1: LRU, L2: LRU and L3: MOCKINGJAY</a:t>
            </a:r>
            <a:endParaRPr/>
          </a:p>
        </p:txBody>
      </p:sp>
      <p:sp>
        <p:nvSpPr>
          <p:cNvPr id="71" name="Google Shape;71;p15"/>
          <p:cNvSpPr txBox="1"/>
          <p:nvPr>
            <p:ph idx="1" type="body"/>
          </p:nvPr>
        </p:nvSpPr>
        <p:spPr>
          <a:xfrm>
            <a:off x="35525" y="439468"/>
            <a:ext cx="8520600" cy="4319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1600">
              <a:solidFill>
                <a:schemeClr val="dk1"/>
              </a:solidFill>
            </a:endParaRPr>
          </a:p>
          <a:p>
            <a:pPr indent="0" lvl="0" marL="457200" rtl="0" algn="l">
              <a:spcBef>
                <a:spcPts val="1200"/>
              </a:spcBef>
              <a:spcAft>
                <a:spcPts val="1200"/>
              </a:spcAft>
              <a:buNone/>
            </a:pPr>
            <a:r>
              <a:t/>
            </a:r>
            <a:endParaRPr sz="1600">
              <a:solidFill>
                <a:schemeClr val="dk1"/>
              </a:solidFill>
            </a:endParaRPr>
          </a:p>
        </p:txBody>
      </p:sp>
      <p:pic>
        <p:nvPicPr>
          <p:cNvPr id="72" name="Google Shape;72;p15" title="NoPrefetching_Prefetching.png"/>
          <p:cNvPicPr preferRelativeResize="0"/>
          <p:nvPr/>
        </p:nvPicPr>
        <p:blipFill>
          <a:blip r:embed="rId3">
            <a:alphaModFix/>
          </a:blip>
          <a:stretch>
            <a:fillRect/>
          </a:stretch>
        </p:blipFill>
        <p:spPr>
          <a:xfrm>
            <a:off x="1156266" y="850433"/>
            <a:ext cx="7198800" cy="2998951"/>
          </a:xfrm>
          <a:prstGeom prst="rect">
            <a:avLst/>
          </a:prstGeom>
          <a:noFill/>
          <a:ln>
            <a:noFill/>
          </a:ln>
        </p:spPr>
      </p:pic>
      <p:sp>
        <p:nvSpPr>
          <p:cNvPr id="73" name="Google Shape;73;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115841"/>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20">
                <a:solidFill>
                  <a:srgbClr val="0B5394"/>
                </a:solidFill>
              </a:rPr>
              <a:t>Observation</a:t>
            </a:r>
            <a:endParaRPr b="1" sz="2820">
              <a:solidFill>
                <a:srgbClr val="0B5394"/>
              </a:solidFill>
            </a:endParaRPr>
          </a:p>
        </p:txBody>
      </p:sp>
      <p:cxnSp>
        <p:nvCxnSpPr>
          <p:cNvPr id="79" name="Google Shape;79;p16"/>
          <p:cNvCxnSpPr/>
          <p:nvPr/>
        </p:nvCxnSpPr>
        <p:spPr>
          <a:xfrm>
            <a:off x="358450" y="666595"/>
            <a:ext cx="8302800" cy="0"/>
          </a:xfrm>
          <a:prstGeom prst="straightConnector1">
            <a:avLst/>
          </a:prstGeom>
          <a:noFill/>
          <a:ln cap="flat" cmpd="sng" w="28575">
            <a:solidFill>
              <a:srgbClr val="0B5394"/>
            </a:solidFill>
            <a:prstDash val="solid"/>
            <a:round/>
            <a:headEnd len="med" w="med" type="none"/>
            <a:tailEnd len="med" w="med" type="none"/>
          </a:ln>
        </p:spPr>
      </p:cxnSp>
      <p:sp>
        <p:nvSpPr>
          <p:cNvPr id="80" name="Google Shape;80;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81" name="Google Shape;81;p16"/>
          <p:cNvSpPr txBox="1"/>
          <p:nvPr/>
        </p:nvSpPr>
        <p:spPr>
          <a:xfrm>
            <a:off x="505975" y="1011975"/>
            <a:ext cx="8155200" cy="853200"/>
          </a:xfrm>
          <a:prstGeom prst="rect">
            <a:avLst/>
          </a:prstGeom>
          <a:noFill/>
          <a:ln>
            <a:noFill/>
          </a:ln>
        </p:spPr>
        <p:txBody>
          <a:bodyPr anchorCtr="0" anchor="t" bIns="91425" lIns="91425" spcFirstLastPara="1" rIns="91425" wrap="square" tIns="91425">
            <a:noAutofit/>
          </a:bodyPr>
          <a:lstStyle/>
          <a:p>
            <a:pPr indent="-342900" lvl="0" marL="457200" rtl="0" algn="just">
              <a:spcBef>
                <a:spcPts val="0"/>
              </a:spcBef>
              <a:spcAft>
                <a:spcPts val="0"/>
              </a:spcAft>
              <a:buClr>
                <a:schemeClr val="dk1"/>
              </a:buClr>
              <a:buSzPts val="1800"/>
              <a:buChar char="➢"/>
            </a:pPr>
            <a:r>
              <a:rPr lang="en" sz="1800">
                <a:solidFill>
                  <a:schemeClr val="dk1"/>
                </a:solidFill>
              </a:rPr>
              <a:t>We observe performance improvement across most of the traces in the </a:t>
            </a:r>
            <a:r>
              <a:rPr lang="en" sz="1800">
                <a:solidFill>
                  <a:schemeClr val="dk1"/>
                </a:solidFill>
              </a:rPr>
              <a:t>presence of Prefetching.</a:t>
            </a:r>
            <a:endParaRPr sz="1800">
              <a:solidFill>
                <a:schemeClr val="dk1"/>
              </a:solidFill>
            </a:endParaRPr>
          </a:p>
          <a:p>
            <a:pPr indent="0" lvl="0" marL="45720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457200" rtl="0" algn="l">
              <a:spcBef>
                <a:spcPts val="0"/>
              </a:spcBef>
              <a:spcAft>
                <a:spcPts val="0"/>
              </a:spcAft>
              <a:buNone/>
            </a:pPr>
            <a:r>
              <a:t/>
            </a:r>
            <a:endParaRPr sz="1800">
              <a:solidFill>
                <a:schemeClr val="dk1"/>
              </a:solidFill>
            </a:endParaRPr>
          </a:p>
        </p:txBody>
      </p:sp>
      <p:sp>
        <p:nvSpPr>
          <p:cNvPr id="82" name="Google Shape;82;p16"/>
          <p:cNvSpPr txBox="1"/>
          <p:nvPr/>
        </p:nvSpPr>
        <p:spPr>
          <a:xfrm>
            <a:off x="505975" y="1850100"/>
            <a:ext cx="8155200" cy="903300"/>
          </a:xfrm>
          <a:prstGeom prst="rect">
            <a:avLst/>
          </a:prstGeom>
          <a:noFill/>
          <a:ln>
            <a:noFill/>
          </a:ln>
        </p:spPr>
        <p:txBody>
          <a:bodyPr anchorCtr="0" anchor="t" bIns="91425" lIns="91425" spcFirstLastPara="1" rIns="91425" wrap="square" tIns="91425">
            <a:noAutofit/>
          </a:bodyPr>
          <a:lstStyle/>
          <a:p>
            <a:pPr indent="-342900" lvl="0" marL="457200" rtl="0" algn="just">
              <a:spcBef>
                <a:spcPts val="0"/>
              </a:spcBef>
              <a:spcAft>
                <a:spcPts val="0"/>
              </a:spcAft>
              <a:buClr>
                <a:schemeClr val="dk1"/>
              </a:buClr>
              <a:buSzPts val="1800"/>
              <a:buChar char="➢"/>
            </a:pPr>
            <a:r>
              <a:rPr lang="en" sz="1800">
                <a:solidFill>
                  <a:schemeClr val="dk1"/>
                </a:solidFill>
              </a:rPr>
              <a:t>Hence we run simulation for the individual techniques such as only Replacement policy, only Data Prefetcher and Combination of both Replacement policy + Data Prefetcher.</a:t>
            </a:r>
            <a:endParaRPr sz="1800">
              <a:solidFill>
                <a:schemeClr val="dk2"/>
              </a:solidFill>
            </a:endParaRPr>
          </a:p>
        </p:txBody>
      </p:sp>
      <p:sp>
        <p:nvSpPr>
          <p:cNvPr id="83" name="Google Shape;83;p16"/>
          <p:cNvSpPr txBox="1"/>
          <p:nvPr/>
        </p:nvSpPr>
        <p:spPr>
          <a:xfrm>
            <a:off x="494350" y="2887825"/>
            <a:ext cx="8155200" cy="903300"/>
          </a:xfrm>
          <a:prstGeom prst="rect">
            <a:avLst/>
          </a:prstGeom>
          <a:noFill/>
          <a:ln>
            <a:noFill/>
          </a:ln>
        </p:spPr>
        <p:txBody>
          <a:bodyPr anchorCtr="0" anchor="t" bIns="91425" lIns="91425" spcFirstLastPara="1" rIns="91425" wrap="square" tIns="91425">
            <a:noAutofit/>
          </a:bodyPr>
          <a:lstStyle/>
          <a:p>
            <a:pPr indent="-342900" lvl="0" marL="457200" rtl="0" algn="just">
              <a:spcBef>
                <a:spcPts val="0"/>
              </a:spcBef>
              <a:spcAft>
                <a:spcPts val="0"/>
              </a:spcAft>
              <a:buClr>
                <a:schemeClr val="dk1"/>
              </a:buClr>
              <a:buSzPts val="1800"/>
              <a:buChar char="➢"/>
            </a:pPr>
            <a:r>
              <a:rPr lang="en" sz="1800">
                <a:solidFill>
                  <a:schemeClr val="dk1"/>
                </a:solidFill>
              </a:rPr>
              <a:t>For better understanding we had separated the traces across three bins, these bins are:</a:t>
            </a:r>
            <a:endParaRPr sz="1800">
              <a:solidFill>
                <a:schemeClr val="dk1"/>
              </a:solidFill>
            </a:endParaRPr>
          </a:p>
          <a:p>
            <a:pPr indent="-342900" lvl="1" marL="914400" rtl="0" algn="just">
              <a:spcBef>
                <a:spcPts val="0"/>
              </a:spcBef>
              <a:spcAft>
                <a:spcPts val="0"/>
              </a:spcAft>
              <a:buClr>
                <a:schemeClr val="dk1"/>
              </a:buClr>
              <a:buSzPts val="1800"/>
              <a:buChar char="○"/>
            </a:pPr>
            <a:r>
              <a:rPr lang="en" sz="1800">
                <a:solidFill>
                  <a:schemeClr val="dk1"/>
                </a:solidFill>
              </a:rPr>
              <a:t>Positive   </a:t>
            </a:r>
            <a:endParaRPr sz="1800">
              <a:solidFill>
                <a:schemeClr val="dk1"/>
              </a:solidFill>
            </a:endParaRPr>
          </a:p>
          <a:p>
            <a:pPr indent="-342900" lvl="1" marL="914400" rtl="0" algn="just">
              <a:spcBef>
                <a:spcPts val="0"/>
              </a:spcBef>
              <a:spcAft>
                <a:spcPts val="0"/>
              </a:spcAft>
              <a:buClr>
                <a:schemeClr val="dk1"/>
              </a:buClr>
              <a:buSzPts val="1800"/>
              <a:buChar char="○"/>
            </a:pPr>
            <a:r>
              <a:rPr lang="en" sz="1800">
                <a:solidFill>
                  <a:schemeClr val="dk1"/>
                </a:solidFill>
              </a:rPr>
              <a:t>Neutral</a:t>
            </a:r>
            <a:endParaRPr sz="1800">
              <a:solidFill>
                <a:schemeClr val="dk1"/>
              </a:solidFill>
            </a:endParaRPr>
          </a:p>
          <a:p>
            <a:pPr indent="-342900" lvl="1" marL="914400" rtl="0" algn="just">
              <a:spcBef>
                <a:spcPts val="0"/>
              </a:spcBef>
              <a:spcAft>
                <a:spcPts val="0"/>
              </a:spcAft>
              <a:buClr>
                <a:schemeClr val="dk1"/>
              </a:buClr>
              <a:buSzPts val="1800"/>
              <a:buChar char="○"/>
            </a:pPr>
            <a:r>
              <a:rPr lang="en" sz="1800">
                <a:solidFill>
                  <a:schemeClr val="dk1"/>
                </a:solidFill>
              </a:rPr>
              <a:t>Negative</a:t>
            </a:r>
            <a:endParaRPr sz="18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
                                        </p:tgtEl>
                                        <p:attrNameLst>
                                          <p:attrName>style.visibility</p:attrName>
                                        </p:attrNameLst>
                                      </p:cBhvr>
                                      <p:to>
                                        <p:strVal val="visible"/>
                                      </p:to>
                                    </p:set>
                                    <p:animEffect filter="fade" transition="in">
                                      <p:cBhvr>
                                        <p:cTn dur="1000"/>
                                        <p:tgtEl>
                                          <p:spTgt spid="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gtEl>
                                        <p:attrNameLst>
                                          <p:attrName>style.visibility</p:attrName>
                                        </p:attrNameLst>
                                      </p:cBhvr>
                                      <p:to>
                                        <p:strVal val="visible"/>
                                      </p:to>
                                    </p:set>
                                    <p:animEffect filter="fade" transition="in">
                                      <p:cBhvr>
                                        <p:cTn dur="1000"/>
                                        <p:tgtEl>
                                          <p:spTgt spid="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
                                        </p:tgtEl>
                                        <p:attrNameLst>
                                          <p:attrName>style.visibility</p:attrName>
                                        </p:attrNameLst>
                                      </p:cBhvr>
                                      <p:to>
                                        <p:strVal val="visible"/>
                                      </p:to>
                                    </p:set>
                                    <p:animEffect filter="fade" transition="in">
                                      <p:cBhvr>
                                        <p:cTn dur="1000"/>
                                        <p:tgtEl>
                                          <p:spTgt spid="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7"/>
          <p:cNvSpPr txBox="1"/>
          <p:nvPr>
            <p:ph type="title"/>
          </p:nvPr>
        </p:nvSpPr>
        <p:spPr>
          <a:xfrm>
            <a:off x="311700" y="-72327"/>
            <a:ext cx="8549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20">
                <a:solidFill>
                  <a:srgbClr val="0B5394"/>
                </a:solidFill>
              </a:rPr>
              <a:t>Interaction </a:t>
            </a:r>
            <a:r>
              <a:rPr b="1" lang="en" sz="2820">
                <a:solidFill>
                  <a:srgbClr val="0B5394"/>
                </a:solidFill>
              </a:rPr>
              <a:t>between</a:t>
            </a:r>
            <a:r>
              <a:rPr b="1" lang="en" sz="2820">
                <a:solidFill>
                  <a:srgbClr val="0B5394"/>
                </a:solidFill>
              </a:rPr>
              <a:t> LRU + Mockingjay (X) , IPCP + SPP (Y) and Combination of X and Y</a:t>
            </a:r>
            <a:endParaRPr b="1" sz="2820">
              <a:solidFill>
                <a:srgbClr val="0B5394"/>
              </a:solidFill>
            </a:endParaRPr>
          </a:p>
        </p:txBody>
      </p:sp>
      <p:cxnSp>
        <p:nvCxnSpPr>
          <p:cNvPr id="89" name="Google Shape;89;p17"/>
          <p:cNvCxnSpPr/>
          <p:nvPr/>
        </p:nvCxnSpPr>
        <p:spPr>
          <a:xfrm>
            <a:off x="358450" y="1005314"/>
            <a:ext cx="8302800" cy="0"/>
          </a:xfrm>
          <a:prstGeom prst="straightConnector1">
            <a:avLst/>
          </a:prstGeom>
          <a:noFill/>
          <a:ln cap="flat" cmpd="sng" w="28575">
            <a:solidFill>
              <a:srgbClr val="0B5394"/>
            </a:solidFill>
            <a:prstDash val="solid"/>
            <a:round/>
            <a:headEnd len="med" w="med" type="none"/>
            <a:tailEnd len="med" w="med" type="none"/>
          </a:ln>
        </p:spPr>
      </p:cxnSp>
      <p:sp>
        <p:nvSpPr>
          <p:cNvPr id="90" name="Google Shape;90;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91" name="Google Shape;91;p17" title="plot_preview.png"/>
          <p:cNvPicPr preferRelativeResize="0"/>
          <p:nvPr/>
        </p:nvPicPr>
        <p:blipFill>
          <a:blip r:embed="rId3">
            <a:alphaModFix/>
          </a:blip>
          <a:stretch>
            <a:fillRect/>
          </a:stretch>
        </p:blipFill>
        <p:spPr>
          <a:xfrm>
            <a:off x="152400" y="1217295"/>
            <a:ext cx="8839200" cy="3098276"/>
          </a:xfrm>
          <a:prstGeom prst="rect">
            <a:avLst/>
          </a:prstGeom>
          <a:noFill/>
          <a:ln>
            <a:noFill/>
          </a:ln>
        </p:spPr>
      </p:pic>
      <p:sp>
        <p:nvSpPr>
          <p:cNvPr id="92" name="Google Shape;92;p17"/>
          <p:cNvSpPr/>
          <p:nvPr/>
        </p:nvSpPr>
        <p:spPr>
          <a:xfrm>
            <a:off x="694175" y="1413425"/>
            <a:ext cx="1680900" cy="1793700"/>
          </a:xfrm>
          <a:prstGeom prst="rect">
            <a:avLst/>
          </a:prstGeom>
          <a:noFill/>
          <a:ln cap="flat" cmpd="sng" w="19050">
            <a:solidFill>
              <a:srgbClr val="FF0000"/>
            </a:solidFill>
            <a:prstDash val="dash"/>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solidFill>
                  <a:srgbClr val="666666"/>
                </a:solidFill>
              </a:rPr>
              <a:t>Positive</a:t>
            </a:r>
            <a:endParaRPr b="1" sz="1200">
              <a:solidFill>
                <a:srgbClr val="666666"/>
              </a:solidFill>
            </a:endParaRPr>
          </a:p>
        </p:txBody>
      </p:sp>
      <p:sp>
        <p:nvSpPr>
          <p:cNvPr id="93" name="Google Shape;93;p17"/>
          <p:cNvSpPr/>
          <p:nvPr/>
        </p:nvSpPr>
        <p:spPr>
          <a:xfrm>
            <a:off x="2375075" y="1413425"/>
            <a:ext cx="4942800" cy="1793700"/>
          </a:xfrm>
          <a:prstGeom prst="rect">
            <a:avLst/>
          </a:prstGeom>
          <a:noFill/>
          <a:ln cap="flat" cmpd="sng" w="19050">
            <a:solidFill>
              <a:srgbClr val="FF0000"/>
            </a:solidFill>
            <a:prstDash val="dash"/>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solidFill>
                  <a:srgbClr val="666666"/>
                </a:solidFill>
              </a:rPr>
              <a:t>Neutral</a:t>
            </a:r>
            <a:endParaRPr b="1" sz="1200">
              <a:solidFill>
                <a:srgbClr val="666666"/>
              </a:solidFill>
            </a:endParaRPr>
          </a:p>
        </p:txBody>
      </p:sp>
      <p:sp>
        <p:nvSpPr>
          <p:cNvPr id="94" name="Google Shape;94;p17"/>
          <p:cNvSpPr/>
          <p:nvPr/>
        </p:nvSpPr>
        <p:spPr>
          <a:xfrm>
            <a:off x="7317875" y="1413425"/>
            <a:ext cx="1618500" cy="1793700"/>
          </a:xfrm>
          <a:prstGeom prst="rect">
            <a:avLst/>
          </a:prstGeom>
          <a:noFill/>
          <a:ln cap="flat" cmpd="sng" w="19050">
            <a:solidFill>
              <a:srgbClr val="FF0000"/>
            </a:solidFill>
            <a:prstDash val="dash"/>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solidFill>
                  <a:srgbClr val="666666"/>
                </a:solidFill>
              </a:rPr>
              <a:t>Negative</a:t>
            </a:r>
            <a:endParaRPr b="1" sz="1200">
              <a:solidFill>
                <a:srgbClr val="666666"/>
              </a:solidFill>
            </a:endParaRPr>
          </a:p>
        </p:txBody>
      </p:sp>
      <p:sp>
        <p:nvSpPr>
          <p:cNvPr id="95" name="Google Shape;95;p17"/>
          <p:cNvSpPr/>
          <p:nvPr/>
        </p:nvSpPr>
        <p:spPr>
          <a:xfrm>
            <a:off x="618900" y="3947525"/>
            <a:ext cx="8302800" cy="8028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dk1"/>
                </a:solidFill>
                <a:highlight>
                  <a:srgbClr val="F5F5F5"/>
                </a:highlight>
              </a:rPr>
              <a:t>Positive Interaction: If speedup achieved by X + Y is greater than speedup of X and Y ​</a:t>
            </a:r>
            <a:endParaRPr/>
          </a:p>
        </p:txBody>
      </p:sp>
      <p:sp>
        <p:nvSpPr>
          <p:cNvPr id="96" name="Google Shape;96;p17"/>
          <p:cNvSpPr/>
          <p:nvPr/>
        </p:nvSpPr>
        <p:spPr>
          <a:xfrm>
            <a:off x="618900" y="3947525"/>
            <a:ext cx="8302800" cy="8028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dk1"/>
                </a:solidFill>
                <a:highlight>
                  <a:srgbClr val="F5F5F5"/>
                </a:highlight>
              </a:rPr>
              <a:t>Neutral Interaction: If speedup achieved by X + Y  is equal to maximum speedup of X and Y ​</a:t>
            </a:r>
            <a:endParaRPr/>
          </a:p>
        </p:txBody>
      </p:sp>
      <p:sp>
        <p:nvSpPr>
          <p:cNvPr id="97" name="Google Shape;97;p17"/>
          <p:cNvSpPr/>
          <p:nvPr/>
        </p:nvSpPr>
        <p:spPr>
          <a:xfrm>
            <a:off x="618900" y="3947525"/>
            <a:ext cx="8302800" cy="8028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dk1"/>
                </a:solidFill>
                <a:highlight>
                  <a:srgbClr val="F5F5F5"/>
                </a:highlight>
              </a:rPr>
              <a:t>Negative Interaction: If speedup achieved by X + Y  is less than speedup of X or Y ​</a:t>
            </a:r>
            <a:endParaRPr/>
          </a:p>
        </p:txBody>
      </p:sp>
      <p:sp>
        <p:nvSpPr>
          <p:cNvPr id="98" name="Google Shape;98;p17"/>
          <p:cNvSpPr/>
          <p:nvPr/>
        </p:nvSpPr>
        <p:spPr>
          <a:xfrm>
            <a:off x="593800" y="3947525"/>
            <a:ext cx="8342700" cy="8028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Majority of traces (27 out of 45 traces) are showing neutral interaction</a:t>
            </a:r>
            <a:endParaRPr/>
          </a:p>
        </p:txBody>
      </p:sp>
      <p:sp>
        <p:nvSpPr>
          <p:cNvPr id="99" name="Google Shape;99;p17"/>
          <p:cNvSpPr/>
          <p:nvPr/>
        </p:nvSpPr>
        <p:spPr>
          <a:xfrm>
            <a:off x="0" y="0"/>
            <a:ext cx="8950500" cy="4881600"/>
          </a:xfrm>
          <a:prstGeom prst="rect">
            <a:avLst/>
          </a:prstGeom>
          <a:solidFill>
            <a:srgbClr val="999999">
              <a:alpha val="5852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0" name="Google Shape;100;p17"/>
          <p:cNvSpPr/>
          <p:nvPr/>
        </p:nvSpPr>
        <p:spPr>
          <a:xfrm>
            <a:off x="683100" y="1817700"/>
            <a:ext cx="7806600" cy="851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300"/>
              <a:t>What is the reason behind these performance invariability?</a:t>
            </a:r>
            <a:endParaRPr sz="23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1000"/>
                                        <p:tgtEl>
                                          <p:spTgt spid="92"/>
                                        </p:tgtEl>
                                      </p:cBhvr>
                                    </p:animEffect>
                                  </p:childTnLst>
                                </p:cTn>
                              </p:par>
                              <p:par>
                                <p:cTn fill="hold" nodeType="with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1000"/>
                                        <p:tgtEl>
                                          <p:spTgt spid="96"/>
                                        </p:tgtEl>
                                      </p:cBhvr>
                                    </p:animEffect>
                                  </p:childTnLst>
                                </p:cTn>
                              </p:par>
                              <p:par>
                                <p:cTn fill="hold" nodeType="with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1000"/>
                                        <p:tgtEl>
                                          <p:spTgt spid="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1000"/>
                                        <p:tgtEl>
                                          <p:spTgt spid="97"/>
                                        </p:tgtEl>
                                      </p:cBhvr>
                                    </p:animEffect>
                                  </p:childTnLst>
                                </p:cTn>
                              </p:par>
                              <p:par>
                                <p:cTn fill="hold" nodeType="withEffect" presetClass="entr" presetID="1" presetSubtype="0">
                                  <p:stCondLst>
                                    <p:cond delay="0"/>
                                  </p:stCondLst>
                                  <p:childTnLst>
                                    <p:set>
                                      <p:cBhvr>
                                        <p:cTn dur="1" fill="hold">
                                          <p:stCondLst>
                                            <p:cond delay="0"/>
                                          </p:stCondLst>
                                        </p:cTn>
                                        <p:tgtEl>
                                          <p:spTgt spid="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id="105" name="Google Shape;105;p18" title="LLC_PPKI.png"/>
          <p:cNvPicPr preferRelativeResize="0"/>
          <p:nvPr/>
        </p:nvPicPr>
        <p:blipFill>
          <a:blip r:embed="rId3">
            <a:alphaModFix/>
          </a:blip>
          <a:stretch>
            <a:fillRect/>
          </a:stretch>
        </p:blipFill>
        <p:spPr>
          <a:xfrm>
            <a:off x="245004" y="1507317"/>
            <a:ext cx="8246999" cy="3435594"/>
          </a:xfrm>
          <a:prstGeom prst="rect">
            <a:avLst/>
          </a:prstGeom>
          <a:noFill/>
          <a:ln>
            <a:noFill/>
          </a:ln>
        </p:spPr>
      </p:pic>
      <p:sp>
        <p:nvSpPr>
          <p:cNvPr id="106" name="Google Shape;106;p18"/>
          <p:cNvSpPr txBox="1"/>
          <p:nvPr>
            <p:ph type="title"/>
          </p:nvPr>
        </p:nvSpPr>
        <p:spPr>
          <a:xfrm>
            <a:off x="311700" y="1842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20">
                <a:solidFill>
                  <a:srgbClr val="0B5394"/>
                </a:solidFill>
              </a:rPr>
              <a:t>Pollution Per Kilo instruction at LLC when IPCP at L1D and SPP at L2</a:t>
            </a:r>
            <a:endParaRPr b="1" sz="2820">
              <a:solidFill>
                <a:srgbClr val="0B5394"/>
              </a:solidFill>
            </a:endParaRPr>
          </a:p>
        </p:txBody>
      </p:sp>
      <p:cxnSp>
        <p:nvCxnSpPr>
          <p:cNvPr id="107" name="Google Shape;107;p18"/>
          <p:cNvCxnSpPr/>
          <p:nvPr/>
        </p:nvCxnSpPr>
        <p:spPr>
          <a:xfrm>
            <a:off x="311700" y="968979"/>
            <a:ext cx="8302800" cy="0"/>
          </a:xfrm>
          <a:prstGeom prst="straightConnector1">
            <a:avLst/>
          </a:prstGeom>
          <a:noFill/>
          <a:ln cap="flat" cmpd="sng" w="28575">
            <a:solidFill>
              <a:srgbClr val="0B5394"/>
            </a:solidFill>
            <a:prstDash val="solid"/>
            <a:round/>
            <a:headEnd len="med" w="med" type="none"/>
            <a:tailEnd len="med" w="med" type="none"/>
          </a:ln>
        </p:spPr>
      </p:cxnSp>
      <p:sp>
        <p:nvSpPr>
          <p:cNvPr id="108" name="Google Shape;108;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09" name="Google Shape;109;p18"/>
          <p:cNvSpPr/>
          <p:nvPr/>
        </p:nvSpPr>
        <p:spPr>
          <a:xfrm>
            <a:off x="573275" y="1067150"/>
            <a:ext cx="2487000" cy="393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t>L2 : LRU , LLC : Mockingjay</a:t>
            </a:r>
            <a:endParaRPr sz="1300"/>
          </a:p>
        </p:txBody>
      </p:sp>
      <p:sp>
        <p:nvSpPr>
          <p:cNvPr id="110" name="Google Shape;110;p18"/>
          <p:cNvSpPr/>
          <p:nvPr/>
        </p:nvSpPr>
        <p:spPr>
          <a:xfrm>
            <a:off x="308687" y="4070183"/>
            <a:ext cx="8247000" cy="687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We observe that around 93% of traces observe PPKI of less than 3 , irrespective of </a:t>
            </a:r>
            <a:r>
              <a:rPr lang="en"/>
              <a:t>their interaction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grpSp>
        <p:nvGrpSpPr>
          <p:cNvPr id="115" name="Google Shape;115;p19"/>
          <p:cNvGrpSpPr/>
          <p:nvPr/>
        </p:nvGrpSpPr>
        <p:grpSpPr>
          <a:xfrm>
            <a:off x="176375" y="2026820"/>
            <a:ext cx="8910796" cy="3098276"/>
            <a:chOff x="123458" y="1947445"/>
            <a:chExt cx="8910796" cy="3098276"/>
          </a:xfrm>
        </p:grpSpPr>
        <p:grpSp>
          <p:nvGrpSpPr>
            <p:cNvPr id="116" name="Google Shape;116;p19"/>
            <p:cNvGrpSpPr/>
            <p:nvPr/>
          </p:nvGrpSpPr>
          <p:grpSpPr>
            <a:xfrm>
              <a:off x="123458" y="1947445"/>
              <a:ext cx="8910796" cy="3098276"/>
              <a:chOff x="388042" y="-486721"/>
              <a:chExt cx="8910796" cy="3098276"/>
            </a:xfrm>
          </p:grpSpPr>
          <p:pic>
            <p:nvPicPr>
              <p:cNvPr id="117" name="Google Shape;117;p19" title="L1D demand mpki.png"/>
              <p:cNvPicPr preferRelativeResize="0"/>
              <p:nvPr/>
            </p:nvPicPr>
            <p:blipFill>
              <a:blip r:embed="rId3">
                <a:alphaModFix/>
              </a:blip>
              <a:stretch>
                <a:fillRect/>
              </a:stretch>
            </p:blipFill>
            <p:spPr>
              <a:xfrm>
                <a:off x="388042" y="-486721"/>
                <a:ext cx="8839200" cy="3098276"/>
              </a:xfrm>
              <a:prstGeom prst="rect">
                <a:avLst/>
              </a:prstGeom>
              <a:noFill/>
              <a:ln>
                <a:noFill/>
              </a:ln>
            </p:spPr>
          </p:pic>
          <p:sp>
            <p:nvSpPr>
              <p:cNvPr id="118" name="Google Shape;118;p19"/>
              <p:cNvSpPr txBox="1"/>
              <p:nvPr/>
            </p:nvSpPr>
            <p:spPr>
              <a:xfrm>
                <a:off x="1287638" y="-189625"/>
                <a:ext cx="8011200" cy="31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2"/>
                    </a:solidFill>
                  </a:rPr>
                  <a:t>               Positive					   	Neutral	         				         Negative </a:t>
                </a:r>
                <a:endParaRPr sz="1100">
                  <a:solidFill>
                    <a:schemeClr val="dk2"/>
                  </a:solidFill>
                </a:endParaRPr>
              </a:p>
            </p:txBody>
          </p:sp>
        </p:grpSp>
        <p:cxnSp>
          <p:nvCxnSpPr>
            <p:cNvPr id="119" name="Google Shape;119;p19"/>
            <p:cNvCxnSpPr/>
            <p:nvPr/>
          </p:nvCxnSpPr>
          <p:spPr>
            <a:xfrm>
              <a:off x="2531188" y="2323933"/>
              <a:ext cx="13200" cy="1574400"/>
            </a:xfrm>
            <a:prstGeom prst="straightConnector1">
              <a:avLst/>
            </a:prstGeom>
            <a:noFill/>
            <a:ln cap="flat" cmpd="sng" w="19050">
              <a:solidFill>
                <a:schemeClr val="dk2"/>
              </a:solidFill>
              <a:prstDash val="dash"/>
              <a:round/>
              <a:headEnd len="med" w="med" type="none"/>
              <a:tailEnd len="med" w="med" type="none"/>
            </a:ln>
          </p:spPr>
        </p:cxnSp>
        <p:cxnSp>
          <p:nvCxnSpPr>
            <p:cNvPr id="120" name="Google Shape;120;p19"/>
            <p:cNvCxnSpPr/>
            <p:nvPr/>
          </p:nvCxnSpPr>
          <p:spPr>
            <a:xfrm>
              <a:off x="7406392" y="2323933"/>
              <a:ext cx="13200" cy="1574400"/>
            </a:xfrm>
            <a:prstGeom prst="straightConnector1">
              <a:avLst/>
            </a:prstGeom>
            <a:noFill/>
            <a:ln cap="flat" cmpd="sng" w="19050">
              <a:solidFill>
                <a:schemeClr val="dk2"/>
              </a:solidFill>
              <a:prstDash val="dash"/>
              <a:round/>
              <a:headEnd len="med" w="med" type="none"/>
              <a:tailEnd len="med" w="med" type="none"/>
            </a:ln>
          </p:spPr>
        </p:cxnSp>
      </p:grpSp>
      <p:sp>
        <p:nvSpPr>
          <p:cNvPr id="121" name="Google Shape;121;p19"/>
          <p:cNvSpPr txBox="1"/>
          <p:nvPr>
            <p:ph type="title"/>
          </p:nvPr>
        </p:nvSpPr>
        <p:spPr>
          <a:xfrm>
            <a:off x="311700" y="30947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720">
                <a:solidFill>
                  <a:srgbClr val="0B5394"/>
                </a:solidFill>
              </a:rPr>
              <a:t>L1D Demand MPKI </a:t>
            </a:r>
            <a:endParaRPr b="1" sz="2720">
              <a:solidFill>
                <a:srgbClr val="0B5394"/>
              </a:solidFill>
            </a:endParaRPr>
          </a:p>
        </p:txBody>
      </p:sp>
      <p:cxnSp>
        <p:nvCxnSpPr>
          <p:cNvPr id="122" name="Google Shape;122;p19"/>
          <p:cNvCxnSpPr/>
          <p:nvPr/>
        </p:nvCxnSpPr>
        <p:spPr>
          <a:xfrm>
            <a:off x="311700" y="1008666"/>
            <a:ext cx="8302800" cy="0"/>
          </a:xfrm>
          <a:prstGeom prst="straightConnector1">
            <a:avLst/>
          </a:prstGeom>
          <a:noFill/>
          <a:ln cap="flat" cmpd="sng" w="28575">
            <a:solidFill>
              <a:srgbClr val="0B5394"/>
            </a:solidFill>
            <a:prstDash val="solid"/>
            <a:round/>
            <a:headEnd len="med" w="med" type="none"/>
            <a:tailEnd len="med" w="med" type="none"/>
          </a:ln>
        </p:spPr>
      </p:cxnSp>
      <p:sp>
        <p:nvSpPr>
          <p:cNvPr id="123" name="Google Shape;123;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24" name="Google Shape;124;p19"/>
          <p:cNvSpPr/>
          <p:nvPr/>
        </p:nvSpPr>
        <p:spPr>
          <a:xfrm>
            <a:off x="388050" y="1093600"/>
            <a:ext cx="2143200" cy="859800"/>
          </a:xfrm>
          <a:prstGeom prst="rect">
            <a:avLst/>
          </a:prstGeom>
          <a:solidFill>
            <a:srgbClr val="F1F1B7"/>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Replacement policy</a:t>
            </a:r>
            <a:endParaRPr/>
          </a:p>
          <a:p>
            <a:pPr indent="0" lvl="0" marL="0" rtl="0" algn="ctr">
              <a:spcBef>
                <a:spcPts val="0"/>
              </a:spcBef>
              <a:spcAft>
                <a:spcPts val="0"/>
              </a:spcAft>
              <a:buNone/>
            </a:pPr>
            <a:r>
              <a:rPr lang="en"/>
              <a:t>L1D: LRU</a:t>
            </a:r>
            <a:endParaRPr/>
          </a:p>
          <a:p>
            <a:pPr indent="0" lvl="0" marL="0" rtl="0" algn="ctr">
              <a:spcBef>
                <a:spcPts val="0"/>
              </a:spcBef>
              <a:spcAft>
                <a:spcPts val="0"/>
              </a:spcAft>
              <a:buNone/>
            </a:pPr>
            <a:r>
              <a:rPr lang="en"/>
              <a:t>L2: LRU</a:t>
            </a:r>
            <a:endParaRPr/>
          </a:p>
          <a:p>
            <a:pPr indent="0" lvl="0" marL="0" rtl="0" algn="ctr">
              <a:spcBef>
                <a:spcPts val="0"/>
              </a:spcBef>
              <a:spcAft>
                <a:spcPts val="0"/>
              </a:spcAft>
              <a:buNone/>
            </a:pPr>
            <a:r>
              <a:rPr lang="en"/>
              <a:t>LLC: Mockingjay</a:t>
            </a:r>
            <a:endParaRPr/>
          </a:p>
        </p:txBody>
      </p:sp>
      <p:sp>
        <p:nvSpPr>
          <p:cNvPr id="125" name="Google Shape;125;p19"/>
          <p:cNvSpPr/>
          <p:nvPr/>
        </p:nvSpPr>
        <p:spPr>
          <a:xfrm>
            <a:off x="2802650" y="1108717"/>
            <a:ext cx="2143200" cy="859800"/>
          </a:xfrm>
          <a:prstGeom prst="rect">
            <a:avLst/>
          </a:prstGeom>
          <a:solidFill>
            <a:srgbClr val="F1F1B7"/>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Data Prefetcher</a:t>
            </a:r>
            <a:endParaRPr/>
          </a:p>
          <a:p>
            <a:pPr indent="0" lvl="0" marL="0" rtl="0" algn="ctr">
              <a:spcBef>
                <a:spcPts val="0"/>
              </a:spcBef>
              <a:spcAft>
                <a:spcPts val="0"/>
              </a:spcAft>
              <a:buNone/>
            </a:pPr>
            <a:r>
              <a:rPr lang="en"/>
              <a:t>L1D: IPCP</a:t>
            </a:r>
            <a:endParaRPr/>
          </a:p>
          <a:p>
            <a:pPr indent="0" lvl="0" marL="0" rtl="0" algn="ctr">
              <a:spcBef>
                <a:spcPts val="0"/>
              </a:spcBef>
              <a:spcAft>
                <a:spcPts val="0"/>
              </a:spcAft>
              <a:buNone/>
            </a:pPr>
            <a:r>
              <a:rPr lang="en"/>
              <a:t>L2: SPP</a:t>
            </a:r>
            <a:endParaRPr/>
          </a:p>
        </p:txBody>
      </p:sp>
      <p:sp>
        <p:nvSpPr>
          <p:cNvPr id="126" name="Google Shape;126;p19"/>
          <p:cNvSpPr/>
          <p:nvPr/>
        </p:nvSpPr>
        <p:spPr>
          <a:xfrm>
            <a:off x="5349550" y="1135175"/>
            <a:ext cx="3615600" cy="818100"/>
          </a:xfrm>
          <a:prstGeom prst="rect">
            <a:avLst/>
          </a:prstGeom>
          <a:solidFill>
            <a:srgbClr val="F1F1B7"/>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t>Replacement policy + Data Prefetcher</a:t>
            </a:r>
            <a:endParaRPr sz="1300"/>
          </a:p>
          <a:p>
            <a:pPr indent="0" lvl="0" marL="0" rtl="0" algn="ctr">
              <a:spcBef>
                <a:spcPts val="0"/>
              </a:spcBef>
              <a:spcAft>
                <a:spcPts val="0"/>
              </a:spcAft>
              <a:buNone/>
            </a:pPr>
            <a:r>
              <a:rPr lang="en" sz="1300"/>
              <a:t>L1D: IPCP  L2: SPP</a:t>
            </a:r>
            <a:endParaRPr sz="1300"/>
          </a:p>
          <a:p>
            <a:pPr indent="0" lvl="0" marL="0" rtl="0" algn="ctr">
              <a:spcBef>
                <a:spcPts val="0"/>
              </a:spcBef>
              <a:spcAft>
                <a:spcPts val="0"/>
              </a:spcAft>
              <a:buNone/>
            </a:pPr>
            <a:r>
              <a:rPr lang="en" sz="1300"/>
              <a:t>L1D: LRU, L2: LRU</a:t>
            </a:r>
            <a:endParaRPr sz="1300"/>
          </a:p>
          <a:p>
            <a:pPr indent="0" lvl="0" marL="0" rtl="0" algn="ctr">
              <a:spcBef>
                <a:spcPts val="0"/>
              </a:spcBef>
              <a:spcAft>
                <a:spcPts val="0"/>
              </a:spcAft>
              <a:buNone/>
            </a:pPr>
            <a:r>
              <a:rPr lang="en" sz="1300"/>
              <a:t>LLC: Mockingjay</a:t>
            </a:r>
            <a:endParaRPr sz="1300"/>
          </a:p>
        </p:txBody>
      </p:sp>
      <p:sp>
        <p:nvSpPr>
          <p:cNvPr id="127" name="Google Shape;127;p19"/>
          <p:cNvSpPr/>
          <p:nvPr/>
        </p:nvSpPr>
        <p:spPr>
          <a:xfrm>
            <a:off x="809950" y="4231375"/>
            <a:ext cx="7357500" cy="681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L1D MPKI of Replacement policy and data prefetcher combination is less than </a:t>
            </a:r>
            <a:r>
              <a:rPr lang="en"/>
              <a:t>compared</a:t>
            </a:r>
            <a:r>
              <a:rPr lang="en"/>
              <a:t> to prefetcher and replacement policy for positive and interaction. </a:t>
            </a:r>
            <a:endParaRPr/>
          </a:p>
        </p:txBody>
      </p:sp>
      <p:sp>
        <p:nvSpPr>
          <p:cNvPr id="128" name="Google Shape;128;p19"/>
          <p:cNvSpPr/>
          <p:nvPr/>
        </p:nvSpPr>
        <p:spPr>
          <a:xfrm>
            <a:off x="809950" y="4231375"/>
            <a:ext cx="7357500" cy="681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L1D MPKI of Replacement policy and data prefetcher combination is less than compared to prefetcher and replacement policy for positive and interaction.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0"/>
          <p:cNvSpPr txBox="1"/>
          <p:nvPr>
            <p:ph type="title"/>
          </p:nvPr>
        </p:nvSpPr>
        <p:spPr>
          <a:xfrm>
            <a:off x="311700" y="30947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20">
                <a:solidFill>
                  <a:srgbClr val="0B5394"/>
                </a:solidFill>
              </a:rPr>
              <a:t>Prefetch Accuracy at L1D</a:t>
            </a:r>
            <a:endParaRPr b="1" sz="2920">
              <a:solidFill>
                <a:srgbClr val="0B5394"/>
              </a:solidFill>
            </a:endParaRPr>
          </a:p>
        </p:txBody>
      </p:sp>
      <p:cxnSp>
        <p:nvCxnSpPr>
          <p:cNvPr id="134" name="Google Shape;134;p20"/>
          <p:cNvCxnSpPr/>
          <p:nvPr/>
        </p:nvCxnSpPr>
        <p:spPr>
          <a:xfrm>
            <a:off x="311700" y="1008666"/>
            <a:ext cx="8302800" cy="0"/>
          </a:xfrm>
          <a:prstGeom prst="straightConnector1">
            <a:avLst/>
          </a:prstGeom>
          <a:noFill/>
          <a:ln cap="flat" cmpd="sng" w="28575">
            <a:solidFill>
              <a:srgbClr val="0B5394"/>
            </a:solidFill>
            <a:prstDash val="solid"/>
            <a:round/>
            <a:headEnd len="med" w="med" type="none"/>
            <a:tailEnd len="med" w="med" type="none"/>
          </a:ln>
        </p:spPr>
      </p:cxnSp>
      <p:sp>
        <p:nvSpPr>
          <p:cNvPr id="135" name="Google Shape;135;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136" name="Google Shape;136;p20" title="L1d_Prefetcher_Prefetcher+Replacementpolicy.png"/>
          <p:cNvPicPr preferRelativeResize="0"/>
          <p:nvPr/>
        </p:nvPicPr>
        <p:blipFill>
          <a:blip r:embed="rId3">
            <a:alphaModFix/>
          </a:blip>
          <a:stretch>
            <a:fillRect/>
          </a:stretch>
        </p:blipFill>
        <p:spPr>
          <a:xfrm>
            <a:off x="152400" y="1259470"/>
            <a:ext cx="8839200" cy="3098276"/>
          </a:xfrm>
          <a:prstGeom prst="rect">
            <a:avLst/>
          </a:prstGeom>
          <a:noFill/>
          <a:ln>
            <a:noFill/>
          </a:ln>
        </p:spPr>
      </p:pic>
      <p:sp>
        <p:nvSpPr>
          <p:cNvPr id="137" name="Google Shape;137;p20"/>
          <p:cNvSpPr/>
          <p:nvPr/>
        </p:nvSpPr>
        <p:spPr>
          <a:xfrm>
            <a:off x="1262641" y="4126775"/>
            <a:ext cx="6831300" cy="5727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On using </a:t>
            </a:r>
            <a:r>
              <a:rPr lang="en"/>
              <a:t>replacement policy </a:t>
            </a:r>
            <a:r>
              <a:rPr lang="en"/>
              <a:t> with the prefetcher IPCP + SPP  we did not see any improvement in accuracy  </a:t>
            </a:r>
            <a:endParaRPr/>
          </a:p>
        </p:txBody>
      </p:sp>
      <p:grpSp>
        <p:nvGrpSpPr>
          <p:cNvPr id="138" name="Google Shape;138;p20"/>
          <p:cNvGrpSpPr/>
          <p:nvPr/>
        </p:nvGrpSpPr>
        <p:grpSpPr>
          <a:xfrm>
            <a:off x="2544321" y="1481945"/>
            <a:ext cx="4922623" cy="1698463"/>
            <a:chOff x="2531188" y="2323933"/>
            <a:chExt cx="4888404" cy="1574400"/>
          </a:xfrm>
        </p:grpSpPr>
        <p:cxnSp>
          <p:nvCxnSpPr>
            <p:cNvPr id="139" name="Google Shape;139;p20"/>
            <p:cNvCxnSpPr/>
            <p:nvPr/>
          </p:nvCxnSpPr>
          <p:spPr>
            <a:xfrm>
              <a:off x="2531188" y="2323933"/>
              <a:ext cx="13200" cy="1574400"/>
            </a:xfrm>
            <a:prstGeom prst="straightConnector1">
              <a:avLst/>
            </a:prstGeom>
            <a:noFill/>
            <a:ln cap="flat" cmpd="sng" w="19175">
              <a:solidFill>
                <a:schemeClr val="dk2"/>
              </a:solidFill>
              <a:prstDash val="dash"/>
              <a:round/>
              <a:headEnd len="med" w="med" type="none"/>
              <a:tailEnd len="med" w="med" type="none"/>
            </a:ln>
          </p:spPr>
        </p:cxnSp>
        <p:cxnSp>
          <p:nvCxnSpPr>
            <p:cNvPr id="140" name="Google Shape;140;p20"/>
            <p:cNvCxnSpPr/>
            <p:nvPr/>
          </p:nvCxnSpPr>
          <p:spPr>
            <a:xfrm>
              <a:off x="7406392" y="2323933"/>
              <a:ext cx="13200" cy="1574400"/>
            </a:xfrm>
            <a:prstGeom prst="straightConnector1">
              <a:avLst/>
            </a:prstGeom>
            <a:noFill/>
            <a:ln cap="flat" cmpd="sng" w="19175">
              <a:solidFill>
                <a:schemeClr val="dk2"/>
              </a:solidFill>
              <a:prstDash val="dash"/>
              <a:round/>
              <a:headEnd len="med" w="med" type="none"/>
              <a:tailEnd len="med" w="med" type="non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1"/>
          <p:cNvSpPr txBox="1"/>
          <p:nvPr>
            <p:ph type="title"/>
          </p:nvPr>
        </p:nvSpPr>
        <p:spPr>
          <a:xfrm>
            <a:off x="311700" y="30947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20">
                <a:solidFill>
                  <a:srgbClr val="0B5394"/>
                </a:solidFill>
              </a:rPr>
              <a:t>Useless Prefetch per kilo instruction</a:t>
            </a:r>
            <a:r>
              <a:rPr b="1" lang="en" sz="2820">
                <a:solidFill>
                  <a:srgbClr val="0B5394"/>
                </a:solidFill>
              </a:rPr>
              <a:t> at L1D </a:t>
            </a:r>
            <a:endParaRPr b="1" sz="2920">
              <a:solidFill>
                <a:srgbClr val="0B5394"/>
              </a:solidFill>
            </a:endParaRPr>
          </a:p>
        </p:txBody>
      </p:sp>
      <p:cxnSp>
        <p:nvCxnSpPr>
          <p:cNvPr id="146" name="Google Shape;146;p21"/>
          <p:cNvCxnSpPr/>
          <p:nvPr/>
        </p:nvCxnSpPr>
        <p:spPr>
          <a:xfrm>
            <a:off x="311700" y="1008666"/>
            <a:ext cx="8302800" cy="0"/>
          </a:xfrm>
          <a:prstGeom prst="straightConnector1">
            <a:avLst/>
          </a:prstGeom>
          <a:noFill/>
          <a:ln cap="flat" cmpd="sng" w="28575">
            <a:solidFill>
              <a:srgbClr val="0B5394"/>
            </a:solidFill>
            <a:prstDash val="solid"/>
            <a:round/>
            <a:headEnd len="med" w="med" type="none"/>
            <a:tailEnd len="med" w="med" type="none"/>
          </a:ln>
        </p:spPr>
      </p:cxnSp>
      <p:sp>
        <p:nvSpPr>
          <p:cNvPr id="147" name="Google Shape;147;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grpSp>
        <p:nvGrpSpPr>
          <p:cNvPr id="148" name="Google Shape;148;p21"/>
          <p:cNvGrpSpPr/>
          <p:nvPr/>
        </p:nvGrpSpPr>
        <p:grpSpPr>
          <a:xfrm>
            <a:off x="152400" y="1022612"/>
            <a:ext cx="8839200" cy="3098276"/>
            <a:chOff x="152400" y="1034574"/>
            <a:chExt cx="8839200" cy="3098276"/>
          </a:xfrm>
        </p:grpSpPr>
        <p:pic>
          <p:nvPicPr>
            <p:cNvPr id="149" name="Google Shape;149;p21" title="useless_L1d.png"/>
            <p:cNvPicPr preferRelativeResize="0"/>
            <p:nvPr/>
          </p:nvPicPr>
          <p:blipFill>
            <a:blip r:embed="rId3">
              <a:alphaModFix/>
            </a:blip>
            <a:stretch>
              <a:fillRect/>
            </a:stretch>
          </p:blipFill>
          <p:spPr>
            <a:xfrm>
              <a:off x="152400" y="1034574"/>
              <a:ext cx="8839200" cy="3098276"/>
            </a:xfrm>
            <a:prstGeom prst="rect">
              <a:avLst/>
            </a:prstGeom>
            <a:noFill/>
            <a:ln>
              <a:noFill/>
            </a:ln>
          </p:spPr>
        </p:pic>
        <p:pic>
          <p:nvPicPr>
            <p:cNvPr id="150" name="Google Shape;150;p21"/>
            <p:cNvPicPr preferRelativeResize="0"/>
            <p:nvPr/>
          </p:nvPicPr>
          <p:blipFill>
            <a:blip r:embed="rId4">
              <a:alphaModFix/>
            </a:blip>
            <a:stretch>
              <a:fillRect/>
            </a:stretch>
          </p:blipFill>
          <p:spPr>
            <a:xfrm>
              <a:off x="3195975" y="1087741"/>
              <a:ext cx="3192375" cy="241325"/>
            </a:xfrm>
            <a:prstGeom prst="rect">
              <a:avLst/>
            </a:prstGeom>
            <a:noFill/>
            <a:ln>
              <a:noFill/>
            </a:ln>
          </p:spPr>
        </p:pic>
      </p:grpSp>
      <p:sp>
        <p:nvSpPr>
          <p:cNvPr id="151" name="Google Shape;151;p21"/>
          <p:cNvSpPr/>
          <p:nvPr/>
        </p:nvSpPr>
        <p:spPr>
          <a:xfrm>
            <a:off x="1262625" y="3940700"/>
            <a:ext cx="6831300" cy="5727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We see same no of Useless prefetch Per kilo instruction with replacement policy + Prefetcher and Prefetcher.</a:t>
            </a:r>
            <a:endParaRPr/>
          </a:p>
        </p:txBody>
      </p:sp>
      <p:grpSp>
        <p:nvGrpSpPr>
          <p:cNvPr id="152" name="Google Shape;152;p21"/>
          <p:cNvGrpSpPr/>
          <p:nvPr/>
        </p:nvGrpSpPr>
        <p:grpSpPr>
          <a:xfrm>
            <a:off x="2527155" y="1373700"/>
            <a:ext cx="4780859" cy="1574400"/>
            <a:chOff x="2531188" y="2323933"/>
            <a:chExt cx="4888404" cy="1574400"/>
          </a:xfrm>
        </p:grpSpPr>
        <p:cxnSp>
          <p:nvCxnSpPr>
            <p:cNvPr id="153" name="Google Shape;153;p21"/>
            <p:cNvCxnSpPr/>
            <p:nvPr/>
          </p:nvCxnSpPr>
          <p:spPr>
            <a:xfrm>
              <a:off x="2531188" y="2323933"/>
              <a:ext cx="13200" cy="1574400"/>
            </a:xfrm>
            <a:prstGeom prst="straightConnector1">
              <a:avLst/>
            </a:prstGeom>
            <a:noFill/>
            <a:ln cap="flat" cmpd="sng" w="19050">
              <a:solidFill>
                <a:schemeClr val="dk2"/>
              </a:solidFill>
              <a:prstDash val="dash"/>
              <a:round/>
              <a:headEnd len="med" w="med" type="none"/>
              <a:tailEnd len="med" w="med" type="none"/>
            </a:ln>
          </p:spPr>
        </p:cxnSp>
        <p:cxnSp>
          <p:nvCxnSpPr>
            <p:cNvPr id="154" name="Google Shape;154;p21"/>
            <p:cNvCxnSpPr/>
            <p:nvPr/>
          </p:nvCxnSpPr>
          <p:spPr>
            <a:xfrm>
              <a:off x="7406392" y="2323933"/>
              <a:ext cx="13200" cy="1574400"/>
            </a:xfrm>
            <a:prstGeom prst="straightConnector1">
              <a:avLst/>
            </a:prstGeom>
            <a:noFill/>
            <a:ln cap="flat" cmpd="sng" w="19050">
              <a:solidFill>
                <a:schemeClr val="dk2"/>
              </a:solidFill>
              <a:prstDash val="dash"/>
              <a:round/>
              <a:headEnd len="med" w="med" type="none"/>
              <a:tailEnd len="med" w="med" type="non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